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26"/>
  </p:notesMasterIdLst>
  <p:sldIdLst>
    <p:sldId id="256" r:id="rId2"/>
    <p:sldId id="257" r:id="rId3"/>
    <p:sldId id="258" r:id="rId4"/>
    <p:sldId id="277" r:id="rId5"/>
    <p:sldId id="260" r:id="rId6"/>
    <p:sldId id="261" r:id="rId7"/>
    <p:sldId id="283" r:id="rId8"/>
    <p:sldId id="279" r:id="rId9"/>
    <p:sldId id="280" r:id="rId10"/>
    <p:sldId id="278" r:id="rId11"/>
    <p:sldId id="281" r:id="rId12"/>
    <p:sldId id="269" r:id="rId13"/>
    <p:sldId id="268" r:id="rId14"/>
    <p:sldId id="270" r:id="rId15"/>
    <p:sldId id="271" r:id="rId16"/>
    <p:sldId id="264" r:id="rId17"/>
    <p:sldId id="265" r:id="rId18"/>
    <p:sldId id="266" r:id="rId19"/>
    <p:sldId id="276" r:id="rId20"/>
    <p:sldId id="262" r:id="rId21"/>
    <p:sldId id="263" r:id="rId22"/>
    <p:sldId id="272" r:id="rId23"/>
    <p:sldId id="273" r:id="rId24"/>
    <p:sldId id="274"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47" autoAdjust="0"/>
    <p:restoredTop sz="94660"/>
  </p:normalViewPr>
  <p:slideViewPr>
    <p:cSldViewPr>
      <p:cViewPr varScale="1">
        <p:scale>
          <a:sx n="86" d="100"/>
          <a:sy n="86" d="100"/>
        </p:scale>
        <p:origin x="-1488"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B52727-CD46-4721-AF33-348CD613476E}" type="datetimeFigureOut">
              <a:rPr lang="en-US" smtClean="0"/>
              <a:pPr/>
              <a:t>4/15/2020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3F783C8-D78B-4E82-B8D9-9D9C158A97E9}"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g8343dcedec_0_0:notes"/>
          <p:cNvSpPr>
            <a:spLocks noGrp="1" noRot="1" noChangeAspect="1"/>
          </p:cNvSpPr>
          <p:nvPr>
            <p:ph type="sldImg" idx="2"/>
          </p:nvPr>
        </p:nvSpPr>
        <p:spPr>
          <a:xfrm>
            <a:off x="381188"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 name="Google Shape;77;g8343dcedec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6224B7F5-48A9-4363-A769-F3C5332730A3}" type="datetimeFigureOut">
              <a:rPr lang="en-US" smtClean="0"/>
              <a:pPr/>
              <a:t>4/15/2020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015A0717-C347-4FE0-93EA-0BC1F811AC9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224B7F5-48A9-4363-A769-F3C5332730A3}" type="datetimeFigureOut">
              <a:rPr lang="en-US" smtClean="0"/>
              <a:pPr/>
              <a:t>4/15/2020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15A0717-C347-4FE0-93EA-0BC1F811AC9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224B7F5-48A9-4363-A769-F3C5332730A3}" type="datetimeFigureOut">
              <a:rPr lang="en-US" smtClean="0"/>
              <a:pPr/>
              <a:t>4/15/2020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15A0717-C347-4FE0-93EA-0BC1F811AC9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224B7F5-48A9-4363-A769-F3C5332730A3}" type="datetimeFigureOut">
              <a:rPr lang="en-US" smtClean="0"/>
              <a:pPr/>
              <a:t>4/15/2020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15A0717-C347-4FE0-93EA-0BC1F811AC94}"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6224B7F5-48A9-4363-A769-F3C5332730A3}" type="datetimeFigureOut">
              <a:rPr lang="en-US" smtClean="0"/>
              <a:pPr/>
              <a:t>4/15/2020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15A0717-C347-4FE0-93EA-0BC1F811AC94}"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224B7F5-48A9-4363-A769-F3C5332730A3}" type="datetimeFigureOut">
              <a:rPr lang="en-US" smtClean="0"/>
              <a:pPr/>
              <a:t>4/15/2020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015A0717-C347-4FE0-93EA-0BC1F811AC94}"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6224B7F5-48A9-4363-A769-F3C5332730A3}" type="datetimeFigureOut">
              <a:rPr lang="en-US" smtClean="0"/>
              <a:pPr/>
              <a:t>4/15/2020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015A0717-C347-4FE0-93EA-0BC1F811AC9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6224B7F5-48A9-4363-A769-F3C5332730A3}" type="datetimeFigureOut">
              <a:rPr lang="en-US" smtClean="0"/>
              <a:pPr/>
              <a:t>4/15/2020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015A0717-C347-4FE0-93EA-0BC1F811AC94}"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6224B7F5-48A9-4363-A769-F3C5332730A3}" type="datetimeFigureOut">
              <a:rPr lang="en-US" smtClean="0"/>
              <a:pPr/>
              <a:t>4/15/2020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015A0717-C347-4FE0-93EA-0BC1F811AC9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6224B7F5-48A9-4363-A769-F3C5332730A3}" type="datetimeFigureOut">
              <a:rPr lang="en-US" smtClean="0"/>
              <a:pPr/>
              <a:t>4/15/2020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015A0717-C347-4FE0-93EA-0BC1F811AC9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6224B7F5-48A9-4363-A769-F3C5332730A3}" type="datetimeFigureOut">
              <a:rPr lang="en-US" smtClean="0"/>
              <a:pPr/>
              <a:t>4/15/2020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015A0717-C347-4FE0-93EA-0BC1F811AC94}"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6224B7F5-48A9-4363-A769-F3C5332730A3}" type="datetimeFigureOut">
              <a:rPr lang="en-US" smtClean="0"/>
              <a:pPr/>
              <a:t>4/15/2020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015A0717-C347-4FE0-93EA-0BC1F811AC9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forms.gle/oPaQGcQBh15wXx7j9" TargetMode="External"/><Relationship Id="rId2" Type="http://schemas.openxmlformats.org/officeDocument/2006/relationships/hyperlink" Target="https://forms.gle/9mTa4D3WH5TxLeFd7" TargetMode="External"/><Relationship Id="rId1" Type="http://schemas.openxmlformats.org/officeDocument/2006/relationships/slideLayout" Target="../slideLayouts/slideLayout2.xml"/><Relationship Id="rId5" Type="http://schemas.openxmlformats.org/officeDocument/2006/relationships/hyperlink" Target="https://forms.gle/7gGBN3AJjw1qLtn68" TargetMode="External"/><Relationship Id="rId4" Type="http://schemas.openxmlformats.org/officeDocument/2006/relationships/hyperlink" Target="https://forms.gle/LrodFuhuhQvD8Gx67"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www.lcguidance.blogspot.com/"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 y="304800"/>
            <a:ext cx="8915400" cy="3886200"/>
          </a:xfrm>
        </p:spPr>
        <p:txBody>
          <a:bodyPr>
            <a:normAutofit/>
          </a:bodyPr>
          <a:lstStyle/>
          <a:p>
            <a:pPr algn="ctr"/>
            <a:r>
              <a:rPr lang="en-US" dirty="0" smtClean="0"/>
              <a:t>Welcome to</a:t>
            </a:r>
            <a:br>
              <a:rPr lang="en-US" dirty="0" smtClean="0"/>
            </a:br>
            <a:r>
              <a:rPr lang="en-US" dirty="0" smtClean="0"/>
              <a:t>Lake Central High School’s</a:t>
            </a:r>
            <a:br>
              <a:rPr lang="en-US" dirty="0" smtClean="0"/>
            </a:br>
            <a:r>
              <a:rPr lang="en-US" dirty="0" smtClean="0"/>
              <a:t>College-Bound Junior</a:t>
            </a:r>
            <a:br>
              <a:rPr lang="en-US" dirty="0" smtClean="0"/>
            </a:br>
            <a:r>
              <a:rPr lang="en-US" dirty="0" smtClean="0"/>
              <a:t> Meeting</a:t>
            </a:r>
            <a:br>
              <a:rPr lang="en-US" dirty="0" smtClean="0"/>
            </a:br>
            <a:endParaRPr lang="en-US" dirty="0"/>
          </a:p>
        </p:txBody>
      </p:sp>
      <p:sp>
        <p:nvSpPr>
          <p:cNvPr id="3" name="Subtitle 2"/>
          <p:cNvSpPr>
            <a:spLocks noGrp="1"/>
          </p:cNvSpPr>
          <p:nvPr>
            <p:ph type="subTitle" idx="1"/>
          </p:nvPr>
        </p:nvSpPr>
        <p:spPr/>
        <p:txBody>
          <a:bodyPr/>
          <a:lstStyle/>
          <a:p>
            <a:pPr algn="ctr"/>
            <a:r>
              <a:rPr lang="en-US" dirty="0" smtClean="0"/>
              <a:t>April 15, 2020</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r>
              <a:rPr lang="en-US" sz="3100" dirty="0" smtClean="0"/>
              <a:t>Purdue WL- 4/20 at 12pm for seniors, 12:45pm for juniors, sign up here </a:t>
            </a:r>
            <a:r>
              <a:rPr lang="en-US" sz="3100" dirty="0" smtClean="0">
                <a:hlinkClick r:id="rId2"/>
              </a:rPr>
              <a:t>https://forms.gle/9mTa4D3WH5TxLeFd7</a:t>
            </a:r>
            <a:endParaRPr lang="en-US" sz="3100" dirty="0" smtClean="0"/>
          </a:p>
          <a:p>
            <a:r>
              <a:rPr lang="en-US" sz="3100" dirty="0" smtClean="0"/>
              <a:t>Purdue NW- 4/16 at 11am, juniors and seniors, sign up here </a:t>
            </a:r>
            <a:r>
              <a:rPr lang="en-US" sz="3100" dirty="0" smtClean="0">
                <a:hlinkClick r:id="rId3"/>
              </a:rPr>
              <a:t>https://forms.gle/oPaQGcQBh15wXx7j9</a:t>
            </a:r>
            <a:endParaRPr lang="en-US" sz="3100" dirty="0" smtClean="0"/>
          </a:p>
          <a:p>
            <a:r>
              <a:rPr lang="en-US" sz="3100" dirty="0" smtClean="0"/>
              <a:t>IUB- </a:t>
            </a:r>
            <a:r>
              <a:rPr lang="en-US" sz="3100" dirty="0" smtClean="0"/>
              <a:t>May 4, 2020 – Details to follow. Watch your email</a:t>
            </a:r>
            <a:endParaRPr lang="en-US" sz="3100" dirty="0" smtClean="0"/>
          </a:p>
          <a:p>
            <a:r>
              <a:rPr lang="en-US" sz="3100" dirty="0" smtClean="0"/>
              <a:t>IUN- Happened on 4/7. Kevin Smith is willing to video chat with students individually if the student wants</a:t>
            </a:r>
          </a:p>
          <a:p>
            <a:r>
              <a:rPr lang="en-US" sz="3100" dirty="0" smtClean="0"/>
              <a:t>Ball State- 4/27 at 11am, juniors and seniors, sign up here </a:t>
            </a:r>
            <a:r>
              <a:rPr lang="en-US" sz="3100" dirty="0" smtClean="0">
                <a:hlinkClick r:id="rId4"/>
              </a:rPr>
              <a:t>https://forms.gle/LrodFuhuhQvD8Gx67</a:t>
            </a:r>
            <a:endParaRPr lang="en-US" sz="3100" dirty="0" smtClean="0"/>
          </a:p>
          <a:p>
            <a:r>
              <a:rPr lang="en-US" sz="3100" dirty="0" smtClean="0"/>
              <a:t>IUPUI- 4/17 at 11am, juniors and seniors, sign up here </a:t>
            </a:r>
            <a:r>
              <a:rPr lang="en-US" sz="3100" dirty="0" smtClean="0">
                <a:hlinkClick r:id="rId5"/>
              </a:rPr>
              <a:t>https://forms.gle/7gGBN3AJjw1qLtn68</a:t>
            </a:r>
            <a:r>
              <a:rPr lang="en-US" dirty="0" smtClean="0"/>
              <a:t/>
            </a:r>
            <a:br>
              <a:rPr lang="en-US" dirty="0" smtClean="0"/>
            </a:br>
            <a:r>
              <a:rPr lang="en-US" dirty="0" smtClean="0"/>
              <a:t/>
            </a:r>
            <a:br>
              <a:rPr lang="en-US" dirty="0" smtClean="0"/>
            </a:br>
            <a:endParaRPr lang="en-US" dirty="0"/>
          </a:p>
        </p:txBody>
      </p:sp>
      <p:sp>
        <p:nvSpPr>
          <p:cNvPr id="3" name="Title 2"/>
          <p:cNvSpPr>
            <a:spLocks noGrp="1"/>
          </p:cNvSpPr>
          <p:nvPr>
            <p:ph type="title"/>
          </p:nvPr>
        </p:nvSpPr>
        <p:spPr/>
        <p:txBody>
          <a:bodyPr/>
          <a:lstStyle/>
          <a:p>
            <a:r>
              <a:rPr lang="en-US" dirty="0" smtClean="0"/>
              <a:t>Upcoming Video Meetings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SAT – College Board</a:t>
            </a:r>
          </a:p>
          <a:p>
            <a:r>
              <a:rPr lang="en-US" dirty="0" smtClean="0"/>
              <a:t>ACT – ACT.org</a:t>
            </a:r>
          </a:p>
          <a:p>
            <a:r>
              <a:rPr lang="en-US" dirty="0" smtClean="0"/>
              <a:t>Times to take exam</a:t>
            </a:r>
          </a:p>
          <a:p>
            <a:r>
              <a:rPr lang="en-US" dirty="0" err="1" smtClean="0"/>
              <a:t>Superscore</a:t>
            </a:r>
            <a:endParaRPr lang="en-US" dirty="0" smtClean="0"/>
          </a:p>
          <a:p>
            <a:r>
              <a:rPr lang="en-US" dirty="0" smtClean="0"/>
              <a:t>Which one should I take?</a:t>
            </a:r>
          </a:p>
          <a:p>
            <a:r>
              <a:rPr lang="en-US" dirty="0" smtClean="0"/>
              <a:t>Prep work: Khan Academy/PSAT</a:t>
            </a:r>
          </a:p>
          <a:p>
            <a:r>
              <a:rPr lang="en-US" dirty="0" smtClean="0"/>
              <a:t>                  6hrs-90 points</a:t>
            </a:r>
          </a:p>
          <a:p>
            <a:r>
              <a:rPr lang="en-US" dirty="0" smtClean="0"/>
              <a:t>                 20hrs- 115 points </a:t>
            </a:r>
          </a:p>
          <a:p>
            <a:r>
              <a:rPr lang="en-US" dirty="0" smtClean="0"/>
              <a:t>                      (16,000 students)</a:t>
            </a:r>
            <a:endParaRPr lang="en-US" dirty="0"/>
          </a:p>
        </p:txBody>
      </p:sp>
      <p:sp>
        <p:nvSpPr>
          <p:cNvPr id="3" name="Title 2"/>
          <p:cNvSpPr>
            <a:spLocks noGrp="1"/>
          </p:cNvSpPr>
          <p:nvPr>
            <p:ph type="title"/>
          </p:nvPr>
        </p:nvSpPr>
        <p:spPr/>
        <p:txBody>
          <a:bodyPr/>
          <a:lstStyle/>
          <a:p>
            <a:pPr algn="ctr"/>
            <a:r>
              <a:rPr lang="en-US" dirty="0" smtClean="0"/>
              <a:t>ACT/SAT Prep and Exams</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Average application fees range from $30-$100 (</a:t>
            </a:r>
            <a:r>
              <a:rPr lang="en-US" i="1" dirty="0" smtClean="0"/>
              <a:t>Students on free/reduced lunch may qualify for a waiver and should see their counselor)</a:t>
            </a:r>
          </a:p>
          <a:p>
            <a:r>
              <a:rPr lang="en-US" dirty="0" smtClean="0"/>
              <a:t>Apply Direct to institution/Common App </a:t>
            </a:r>
          </a:p>
          <a:p>
            <a:r>
              <a:rPr lang="en-US" dirty="0" smtClean="0"/>
              <a:t>Request teacher recommendations if needed</a:t>
            </a:r>
          </a:p>
          <a:p>
            <a:r>
              <a:rPr lang="en-US" b="1" dirty="0" smtClean="0"/>
              <a:t>Request transcripts through </a:t>
            </a:r>
            <a:r>
              <a:rPr lang="en-US" b="1" dirty="0" err="1" smtClean="0"/>
              <a:t>Naviance</a:t>
            </a:r>
            <a:r>
              <a:rPr lang="en-US" b="1" dirty="0" smtClean="0"/>
              <a:t> NOT Parchment  (Sept 1)</a:t>
            </a:r>
          </a:p>
          <a:p>
            <a:r>
              <a:rPr lang="en-US" dirty="0" smtClean="0"/>
              <a:t>Counselors complete additional required reports</a:t>
            </a:r>
          </a:p>
          <a:p>
            <a:endParaRPr lang="en-US" dirty="0"/>
          </a:p>
        </p:txBody>
      </p:sp>
      <p:sp>
        <p:nvSpPr>
          <p:cNvPr id="3" name="Title 2"/>
          <p:cNvSpPr>
            <a:spLocks noGrp="1"/>
          </p:cNvSpPr>
          <p:nvPr>
            <p:ph type="title"/>
          </p:nvPr>
        </p:nvSpPr>
        <p:spPr/>
        <p:txBody>
          <a:bodyPr/>
          <a:lstStyle/>
          <a:p>
            <a:r>
              <a:rPr lang="en-US" dirty="0" smtClean="0">
                <a:solidFill>
                  <a:srgbClr val="0070C0"/>
                </a:solidFill>
              </a:rPr>
              <a:t>College Application Process</a:t>
            </a:r>
            <a:endParaRPr lang="en-US" dirty="0">
              <a:solidFill>
                <a:srgbClr val="0070C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dirty="0" smtClean="0"/>
              <a:t>Complete the application through the college/university’s admission webpage or the Common Application</a:t>
            </a:r>
          </a:p>
          <a:p>
            <a:pPr>
              <a:buNone/>
            </a:pPr>
            <a:r>
              <a:rPr lang="en-US" dirty="0" smtClean="0"/>
              <a:t>Many colleges/universities will create an account for the applicant and important information will be sent through THAT account. </a:t>
            </a:r>
          </a:p>
          <a:p>
            <a:pPr>
              <a:buNone/>
            </a:pPr>
            <a:r>
              <a:rPr lang="en-US" dirty="0" smtClean="0"/>
              <a:t>Examples:</a:t>
            </a:r>
          </a:p>
          <a:p>
            <a:pPr>
              <a:buNone/>
            </a:pPr>
            <a:r>
              <a:rPr lang="en-US" dirty="0" smtClean="0"/>
              <a:t>		- Missing documents and acceptance</a:t>
            </a:r>
            <a:endParaRPr lang="en-US" dirty="0"/>
          </a:p>
        </p:txBody>
      </p:sp>
      <p:sp>
        <p:nvSpPr>
          <p:cNvPr id="3" name="Title 2"/>
          <p:cNvSpPr>
            <a:spLocks noGrp="1"/>
          </p:cNvSpPr>
          <p:nvPr>
            <p:ph type="title"/>
          </p:nvPr>
        </p:nvSpPr>
        <p:spPr/>
        <p:txBody>
          <a:bodyPr/>
          <a:lstStyle/>
          <a:p>
            <a:r>
              <a:rPr lang="en-US" dirty="0" smtClean="0">
                <a:solidFill>
                  <a:srgbClr val="0070C0"/>
                </a:solidFill>
              </a:rPr>
              <a:t>College Application Process</a:t>
            </a:r>
            <a:endParaRPr lang="en-US" dirty="0">
              <a:solidFill>
                <a:srgbClr val="0070C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Students send ACT or SAT scores DIRECTLY from the testing agency (ACT.org or collegeboard.com)</a:t>
            </a:r>
          </a:p>
          <a:p>
            <a:r>
              <a:rPr lang="en-US" dirty="0" smtClean="0"/>
              <a:t>If you want/need to send transcripts for any dual credits, they must be sent BY the college/university from which the credits were earned. (Ivy Tech, Vincennes, IUN, Purdue Northwest)</a:t>
            </a:r>
            <a:endParaRPr lang="en-US" dirty="0"/>
          </a:p>
        </p:txBody>
      </p:sp>
      <p:sp>
        <p:nvSpPr>
          <p:cNvPr id="3" name="Title 2"/>
          <p:cNvSpPr>
            <a:spLocks noGrp="1"/>
          </p:cNvSpPr>
          <p:nvPr>
            <p:ph type="title"/>
          </p:nvPr>
        </p:nvSpPr>
        <p:spPr/>
        <p:txBody>
          <a:bodyPr/>
          <a:lstStyle/>
          <a:p>
            <a:r>
              <a:rPr lang="en-US" dirty="0" smtClean="0">
                <a:solidFill>
                  <a:srgbClr val="0070C0"/>
                </a:solidFill>
              </a:rPr>
              <a:t>College Application Process</a:t>
            </a:r>
            <a:endParaRPr lang="en-US" dirty="0">
              <a:solidFill>
                <a:srgbClr val="0070C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Application deadlines are posted on admissions websites for each college/university.</a:t>
            </a:r>
          </a:p>
          <a:p>
            <a:r>
              <a:rPr lang="en-US" dirty="0" smtClean="0"/>
              <a:t>Purdue University: In order to be considered for merit-based scholarships and/or Early Action, student applications and all materials must be submitted by November 1</a:t>
            </a:r>
            <a:r>
              <a:rPr lang="en-US" baseline="30000" dirty="0" smtClean="0"/>
              <a:t>st</a:t>
            </a:r>
            <a:r>
              <a:rPr lang="en-US" dirty="0" smtClean="0"/>
              <a:t>.</a:t>
            </a:r>
          </a:p>
          <a:p>
            <a:r>
              <a:rPr lang="en-US" dirty="0" smtClean="0"/>
              <a:t>Indiana University Bloomington: Priority deadline for maximum scholarship consideration is November 1</a:t>
            </a:r>
            <a:r>
              <a:rPr lang="en-US" baseline="30000" dirty="0" smtClean="0"/>
              <a:t>st</a:t>
            </a:r>
            <a:r>
              <a:rPr lang="en-US" dirty="0" smtClean="0"/>
              <a:t>.</a:t>
            </a:r>
            <a:endParaRPr lang="en-US" dirty="0"/>
          </a:p>
        </p:txBody>
      </p:sp>
      <p:sp>
        <p:nvSpPr>
          <p:cNvPr id="3" name="Title 2"/>
          <p:cNvSpPr>
            <a:spLocks noGrp="1"/>
          </p:cNvSpPr>
          <p:nvPr>
            <p:ph type="title"/>
          </p:nvPr>
        </p:nvSpPr>
        <p:spPr/>
        <p:txBody>
          <a:bodyPr>
            <a:normAutofit/>
          </a:bodyPr>
          <a:lstStyle/>
          <a:p>
            <a:r>
              <a:rPr lang="en-US" dirty="0" smtClean="0"/>
              <a:t>When to Apply</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One application used by over 800 colleges and universities – for example: Purdue West Lafayette, Notre Dame, University of Chicago, University of Michigan, Indiana University.</a:t>
            </a:r>
          </a:p>
          <a:p>
            <a:r>
              <a:rPr lang="en-US" dirty="0" smtClean="0"/>
              <a:t>Butler and Valparaiso University use both the Common App and/or their own online application</a:t>
            </a:r>
          </a:p>
          <a:p>
            <a:r>
              <a:rPr lang="en-US" dirty="0" smtClean="0"/>
              <a:t>Opens approximately August 1, 2020</a:t>
            </a:r>
            <a:endParaRPr lang="en-US" dirty="0"/>
          </a:p>
        </p:txBody>
      </p:sp>
      <p:sp>
        <p:nvSpPr>
          <p:cNvPr id="3" name="Title 2"/>
          <p:cNvSpPr>
            <a:spLocks noGrp="1"/>
          </p:cNvSpPr>
          <p:nvPr>
            <p:ph type="title"/>
          </p:nvPr>
        </p:nvSpPr>
        <p:spPr/>
        <p:txBody>
          <a:bodyPr/>
          <a:lstStyle/>
          <a:p>
            <a:r>
              <a:rPr lang="en-US" dirty="0" smtClean="0"/>
              <a:t>The Common Application</a:t>
            </a:r>
            <a:endParaRPr lang="en-US" dirty="0"/>
          </a:p>
        </p:txBody>
      </p:sp>
      <p:sp>
        <p:nvSpPr>
          <p:cNvPr id="12290" name="AutoShape 2" descr="Image result for Common App imag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2292" name="AutoShape 4" descr="Image result for Common App imag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2294" name="AutoShape 6" descr="Image result for Common App imag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3000"/>
            <a:ext cx="8229600" cy="4864291"/>
          </a:xfrm>
        </p:spPr>
        <p:txBody>
          <a:bodyPr/>
          <a:lstStyle/>
          <a:p>
            <a:r>
              <a:rPr lang="en-US" dirty="0" smtClean="0"/>
              <a:t>It includes:</a:t>
            </a:r>
          </a:p>
          <a:p>
            <a:pPr lvl="1"/>
            <a:r>
              <a:rPr lang="en-US" dirty="0" smtClean="0"/>
              <a:t>5 lengthy student information sections</a:t>
            </a:r>
          </a:p>
          <a:p>
            <a:pPr lvl="1"/>
            <a:r>
              <a:rPr lang="en-US" dirty="0" smtClean="0"/>
              <a:t>Common App essay – ESSAY PROMPTS SAME AS 19-20</a:t>
            </a:r>
          </a:p>
          <a:p>
            <a:pPr lvl="1"/>
            <a:r>
              <a:rPr lang="en-US" dirty="0" smtClean="0"/>
              <a:t>Additional essays specific to schools to which the student is applying</a:t>
            </a:r>
          </a:p>
          <a:p>
            <a:pPr lvl="1"/>
            <a:r>
              <a:rPr lang="en-US" dirty="0" smtClean="0"/>
              <a:t>Counselor reports/evaluations</a:t>
            </a:r>
            <a:endParaRPr lang="en-US" dirty="0"/>
          </a:p>
        </p:txBody>
      </p:sp>
      <p:sp>
        <p:nvSpPr>
          <p:cNvPr id="3" name="Title 2"/>
          <p:cNvSpPr>
            <a:spLocks noGrp="1"/>
          </p:cNvSpPr>
          <p:nvPr>
            <p:ph type="title"/>
          </p:nvPr>
        </p:nvSpPr>
        <p:spPr>
          <a:xfrm>
            <a:off x="457200" y="152400"/>
            <a:ext cx="8229600" cy="1265238"/>
          </a:xfrm>
        </p:spPr>
        <p:txBody>
          <a:bodyPr/>
          <a:lstStyle/>
          <a:p>
            <a:r>
              <a:rPr lang="en-US" dirty="0" smtClean="0">
                <a:solidFill>
                  <a:srgbClr val="0070C0"/>
                </a:solidFill>
              </a:rPr>
              <a:t>The Common Application</a:t>
            </a:r>
            <a:endParaRPr lang="en-US" dirty="0">
              <a:solidFill>
                <a:srgbClr val="0070C0"/>
              </a:solidFill>
            </a:endParaRPr>
          </a:p>
        </p:txBody>
      </p:sp>
      <p:pic>
        <p:nvPicPr>
          <p:cNvPr id="4" name="Picture 8" descr="Image result for Common App image"/>
          <p:cNvPicPr>
            <a:picLocks noChangeAspect="1" noChangeArrowheads="1"/>
          </p:cNvPicPr>
          <p:nvPr/>
        </p:nvPicPr>
        <p:blipFill>
          <a:blip r:embed="rId2" cstate="print"/>
          <a:srcRect/>
          <a:stretch>
            <a:fillRect/>
          </a:stretch>
        </p:blipFill>
        <p:spPr bwMode="auto">
          <a:xfrm>
            <a:off x="3581400" y="4419599"/>
            <a:ext cx="5225143" cy="2438401"/>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1447800"/>
            <a:ext cx="8229600" cy="4525963"/>
          </a:xfrm>
        </p:spPr>
        <p:txBody>
          <a:bodyPr>
            <a:normAutofit/>
          </a:bodyPr>
          <a:lstStyle/>
          <a:p>
            <a:r>
              <a:rPr lang="en-US" b="1" dirty="0" smtClean="0"/>
              <a:t>DO NOT use your school email on any applications. </a:t>
            </a:r>
            <a:r>
              <a:rPr lang="en-US" dirty="0" smtClean="0"/>
              <a:t>Be smart with your email choice!</a:t>
            </a:r>
          </a:p>
          <a:p>
            <a:r>
              <a:rPr lang="en-US" b="1" dirty="0" smtClean="0"/>
              <a:t>NEVER REQUEST LETTERS OF RECOMMENDATION THROUGH THE COMMON APP – ONLY REQUEST THROUGH NAVIANCE</a:t>
            </a:r>
          </a:p>
          <a:p>
            <a:r>
              <a:rPr lang="en-US" dirty="0" smtClean="0"/>
              <a:t>The exact email/name listed on the Common Application is used to match with </a:t>
            </a:r>
            <a:r>
              <a:rPr lang="en-US" dirty="0" err="1" smtClean="0"/>
              <a:t>Naviance</a:t>
            </a:r>
            <a:r>
              <a:rPr lang="en-US" dirty="0" smtClean="0"/>
              <a:t>.</a:t>
            </a:r>
          </a:p>
          <a:p>
            <a:pPr lvl="1"/>
            <a:r>
              <a:rPr lang="en-US" dirty="0" smtClean="0"/>
              <a:t>Matching allows all the documents: transcripts, application, counselor secondary school report, recommendations, etc, to be “bundled” before sending.</a:t>
            </a:r>
          </a:p>
        </p:txBody>
      </p:sp>
      <p:sp>
        <p:nvSpPr>
          <p:cNvPr id="3" name="Title 2"/>
          <p:cNvSpPr>
            <a:spLocks noGrp="1"/>
          </p:cNvSpPr>
          <p:nvPr>
            <p:ph type="title"/>
          </p:nvPr>
        </p:nvSpPr>
        <p:spPr/>
        <p:txBody>
          <a:bodyPr/>
          <a:lstStyle/>
          <a:p>
            <a:r>
              <a:rPr lang="en-US" dirty="0" smtClean="0">
                <a:solidFill>
                  <a:srgbClr val="0070C0"/>
                </a:solidFill>
              </a:rPr>
              <a:t>Common Application</a:t>
            </a:r>
            <a:endParaRPr lang="en-US" dirty="0">
              <a:solidFill>
                <a:srgbClr val="0070C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55000" lnSpcReduction="20000"/>
          </a:bodyPr>
          <a:lstStyle/>
          <a:p>
            <a:r>
              <a:rPr lang="en-US" dirty="0" smtClean="0"/>
              <a:t>1. Some students have a background, identity, interest, or talent so meaningful they believe their application would be incomplete without it. If this sounds like you, please share your story.</a:t>
            </a:r>
          </a:p>
          <a:p>
            <a:r>
              <a:rPr lang="en-US" dirty="0" smtClean="0"/>
              <a:t>2. The lessons we take from obstacles we encounter can be fundamental to later success. Recount a time when you faced a challenge, setback, or failure. How did it affect you, and what did you learn from the experience?</a:t>
            </a:r>
          </a:p>
          <a:p>
            <a:r>
              <a:rPr lang="en-US" dirty="0" smtClean="0"/>
              <a:t>3. Reflect on a time when you questioned or challenged a belief or idea. What prompted your thinking? What was the outcome?</a:t>
            </a:r>
          </a:p>
          <a:p>
            <a:r>
              <a:rPr lang="en-US" dirty="0" smtClean="0"/>
              <a:t>4. Describe a problem you’ve solved or a problem you’d like to solve. It can be an intellectual challenge, a research query, an ethical dilemma — anything of personal importance, no matter the scale. Explain its significance to you and what steps you took or could be taken to identify a solution.</a:t>
            </a:r>
          </a:p>
          <a:p>
            <a:r>
              <a:rPr lang="en-US" dirty="0" smtClean="0"/>
              <a:t>5. Discuss an accomplishment, event, or realization that sparked a period of personal growth and a new understanding of yourself or others.</a:t>
            </a:r>
          </a:p>
          <a:p>
            <a:r>
              <a:rPr lang="en-US" dirty="0" smtClean="0"/>
              <a:t>6. Describe a topic, idea, or concept you find so engaging it makes you lose all track of time. Why does it captivate you? What or who do you turn to when you want to learn more?</a:t>
            </a:r>
          </a:p>
          <a:p>
            <a:r>
              <a:rPr lang="en-US" dirty="0" smtClean="0"/>
              <a:t>7. Share an essay on any topic of your choice. It can be one you’ve already written, one that responds to a different prompt, or one of your own design.</a:t>
            </a:r>
          </a:p>
          <a:p>
            <a:endParaRPr lang="en-US" dirty="0"/>
          </a:p>
        </p:txBody>
      </p:sp>
      <p:sp>
        <p:nvSpPr>
          <p:cNvPr id="3" name="Title 2"/>
          <p:cNvSpPr>
            <a:spLocks noGrp="1"/>
          </p:cNvSpPr>
          <p:nvPr>
            <p:ph type="title"/>
          </p:nvPr>
        </p:nvSpPr>
        <p:spPr/>
        <p:txBody>
          <a:bodyPr/>
          <a:lstStyle/>
          <a:p>
            <a:r>
              <a:rPr lang="en-US" dirty="0" smtClean="0"/>
              <a:t>ESSAY Prompts 20-21</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4876800" cy="4525963"/>
          </a:xfrm>
        </p:spPr>
        <p:txBody>
          <a:bodyPr>
            <a:normAutofit fontScale="92500"/>
          </a:bodyPr>
          <a:lstStyle/>
          <a:p>
            <a:r>
              <a:rPr lang="en-US" dirty="0" smtClean="0"/>
              <a:t>Counselors			</a:t>
            </a:r>
          </a:p>
          <a:p>
            <a:pPr marL="624078" indent="-514350">
              <a:buFont typeface="Arial" pitchFamily="34" charset="0"/>
              <a:buChar char="•"/>
            </a:pPr>
            <a:r>
              <a:rPr lang="en-US" sz="2400" dirty="0" smtClean="0"/>
              <a:t>Robin May (A-</a:t>
            </a:r>
            <a:r>
              <a:rPr lang="en-US" sz="2400" dirty="0" err="1" smtClean="0"/>
              <a:t>Braz</a:t>
            </a:r>
            <a:r>
              <a:rPr lang="en-US" sz="2400" dirty="0" smtClean="0"/>
              <a:t>)</a:t>
            </a:r>
          </a:p>
          <a:p>
            <a:pPr marL="624078" indent="-514350">
              <a:buFont typeface="Arial" pitchFamily="34" charset="0"/>
              <a:buChar char="•"/>
            </a:pPr>
            <a:r>
              <a:rPr lang="en-US" sz="2400" dirty="0" err="1" smtClean="0"/>
              <a:t>Brynn</a:t>
            </a:r>
            <a:r>
              <a:rPr lang="en-US" sz="2400" dirty="0" smtClean="0"/>
              <a:t> Denton (Bren-</a:t>
            </a:r>
            <a:r>
              <a:rPr lang="en-US" sz="2400" dirty="0" err="1" smtClean="0"/>
              <a:t>Delg</a:t>
            </a:r>
            <a:r>
              <a:rPr lang="en-US" sz="2400" dirty="0" smtClean="0"/>
              <a:t>)</a:t>
            </a:r>
          </a:p>
          <a:p>
            <a:pPr marL="624078" indent="-514350">
              <a:buFont typeface="Arial" pitchFamily="34" charset="0"/>
              <a:buChar char="•"/>
            </a:pPr>
            <a:r>
              <a:rPr lang="en-US" sz="2400" dirty="0" smtClean="0"/>
              <a:t>Melissa St. Clair (Deli-</a:t>
            </a:r>
            <a:r>
              <a:rPr lang="en-US" sz="2400" dirty="0" err="1" smtClean="0"/>
              <a:t>Geh</a:t>
            </a:r>
            <a:r>
              <a:rPr lang="en-US" sz="2400" dirty="0" smtClean="0"/>
              <a:t>)</a:t>
            </a:r>
          </a:p>
          <a:p>
            <a:pPr marL="624078" indent="-514350">
              <a:buFont typeface="Arial" pitchFamily="34" charset="0"/>
              <a:buChar char="•"/>
            </a:pPr>
            <a:r>
              <a:rPr lang="en-US" sz="2400" dirty="0" smtClean="0"/>
              <a:t>Nicole </a:t>
            </a:r>
            <a:r>
              <a:rPr lang="en-US" sz="2400" dirty="0" err="1" smtClean="0"/>
              <a:t>Raber</a:t>
            </a:r>
            <a:r>
              <a:rPr lang="en-US" sz="2400" dirty="0" smtClean="0"/>
              <a:t> (</a:t>
            </a:r>
            <a:r>
              <a:rPr lang="en-US" sz="2400" dirty="0" err="1" smtClean="0"/>
              <a:t>Gei-Hui</a:t>
            </a:r>
            <a:r>
              <a:rPr lang="en-US" sz="2400" dirty="0" smtClean="0"/>
              <a:t>)</a:t>
            </a:r>
          </a:p>
          <a:p>
            <a:pPr marL="624078" indent="-514350">
              <a:buFont typeface="Arial" pitchFamily="34" charset="0"/>
              <a:buChar char="•"/>
            </a:pPr>
            <a:r>
              <a:rPr lang="en-US" sz="2400" dirty="0" smtClean="0"/>
              <a:t>Jessica Sanchez (</a:t>
            </a:r>
            <a:r>
              <a:rPr lang="en-US" sz="2400" dirty="0" err="1" smtClean="0"/>
              <a:t>Huj</a:t>
            </a:r>
            <a:r>
              <a:rPr lang="en-US" sz="2400" dirty="0" smtClean="0"/>
              <a:t>-Lay)</a:t>
            </a:r>
          </a:p>
          <a:p>
            <a:pPr marL="624078" indent="-514350">
              <a:buFont typeface="Arial" pitchFamily="34" charset="0"/>
              <a:buChar char="•"/>
            </a:pPr>
            <a:r>
              <a:rPr lang="en-US" sz="2400" dirty="0" smtClean="0"/>
              <a:t>Megan Truscott (</a:t>
            </a:r>
            <a:r>
              <a:rPr lang="en-US" sz="2400" dirty="0" err="1" smtClean="0"/>
              <a:t>Laz-Mone</a:t>
            </a:r>
            <a:r>
              <a:rPr lang="en-US" sz="2400" dirty="0" smtClean="0"/>
              <a:t>)</a:t>
            </a:r>
          </a:p>
          <a:p>
            <a:pPr marL="624078" indent="-514350">
              <a:buFont typeface="Arial" pitchFamily="34" charset="0"/>
              <a:buChar char="•"/>
            </a:pPr>
            <a:r>
              <a:rPr lang="en-US" sz="2400" dirty="0" smtClean="0"/>
              <a:t>Lori </a:t>
            </a:r>
            <a:r>
              <a:rPr lang="en-US" sz="2400" dirty="0" err="1" smtClean="0"/>
              <a:t>Stasinski</a:t>
            </a:r>
            <a:r>
              <a:rPr lang="en-US" sz="2400" dirty="0" smtClean="0"/>
              <a:t> (</a:t>
            </a:r>
            <a:r>
              <a:rPr lang="en-US" sz="2400" dirty="0" err="1" smtClean="0"/>
              <a:t>Monf</a:t>
            </a:r>
            <a:r>
              <a:rPr lang="en-US" sz="2400" dirty="0" smtClean="0"/>
              <a:t>-Pies)</a:t>
            </a:r>
          </a:p>
          <a:p>
            <a:pPr marL="624078" indent="-514350">
              <a:buFont typeface="Arial" pitchFamily="34" charset="0"/>
              <a:buChar char="•"/>
            </a:pPr>
            <a:r>
              <a:rPr lang="en-US" sz="2400" dirty="0" smtClean="0"/>
              <a:t>Ashley Kline (Piet-</a:t>
            </a:r>
            <a:r>
              <a:rPr lang="en-US" sz="2400" dirty="0" err="1" smtClean="0"/>
              <a:t>Sann</a:t>
            </a:r>
            <a:r>
              <a:rPr lang="en-US" sz="2400" dirty="0" smtClean="0"/>
              <a:t>)</a:t>
            </a:r>
          </a:p>
          <a:p>
            <a:pPr marL="624078" indent="-514350">
              <a:buFont typeface="Arial" pitchFamily="34" charset="0"/>
              <a:buChar char="•"/>
            </a:pPr>
            <a:r>
              <a:rPr lang="en-US" sz="2400" dirty="0" smtClean="0"/>
              <a:t>Jamie Rodgers (Sano-</a:t>
            </a:r>
            <a:r>
              <a:rPr lang="en-US" sz="2400" dirty="0" err="1" smtClean="0"/>
              <a:t>Tink</a:t>
            </a:r>
            <a:r>
              <a:rPr lang="en-US" sz="2400" dirty="0" smtClean="0"/>
              <a:t>)</a:t>
            </a:r>
          </a:p>
          <a:p>
            <a:pPr marL="624078" indent="-514350">
              <a:buFont typeface="Arial" pitchFamily="34" charset="0"/>
              <a:buChar char="•"/>
            </a:pPr>
            <a:r>
              <a:rPr lang="en-US" sz="2400" dirty="0" smtClean="0"/>
              <a:t>Tom </a:t>
            </a:r>
            <a:r>
              <a:rPr lang="en-US" sz="2400" dirty="0" err="1" smtClean="0"/>
              <a:t>Golumbeck</a:t>
            </a:r>
            <a:r>
              <a:rPr lang="en-US" sz="2400" dirty="0" smtClean="0"/>
              <a:t> (</a:t>
            </a:r>
            <a:r>
              <a:rPr lang="en-US" sz="2400" dirty="0" err="1" smtClean="0"/>
              <a:t>Tinl</a:t>
            </a:r>
            <a:r>
              <a:rPr lang="en-US" sz="2400" dirty="0" smtClean="0"/>
              <a:t>-Z)</a:t>
            </a:r>
            <a:endParaRPr lang="en-US" sz="2400" dirty="0"/>
          </a:p>
        </p:txBody>
      </p:sp>
      <p:sp>
        <p:nvSpPr>
          <p:cNvPr id="3" name="Title 2"/>
          <p:cNvSpPr>
            <a:spLocks noGrp="1"/>
          </p:cNvSpPr>
          <p:nvPr>
            <p:ph type="title"/>
          </p:nvPr>
        </p:nvSpPr>
        <p:spPr/>
        <p:txBody>
          <a:bodyPr>
            <a:normAutofit fontScale="90000"/>
          </a:bodyPr>
          <a:lstStyle/>
          <a:p>
            <a:pPr algn="ctr"/>
            <a:r>
              <a:rPr lang="en-US" dirty="0" smtClean="0">
                <a:solidFill>
                  <a:schemeClr val="accent1"/>
                </a:solidFill>
              </a:rPr>
              <a:t>Lake Central High School</a:t>
            </a:r>
            <a:br>
              <a:rPr lang="en-US" dirty="0" smtClean="0">
                <a:solidFill>
                  <a:schemeClr val="accent1"/>
                </a:solidFill>
              </a:rPr>
            </a:br>
            <a:r>
              <a:rPr lang="en-US" dirty="0" smtClean="0">
                <a:solidFill>
                  <a:schemeClr val="accent1"/>
                </a:solidFill>
              </a:rPr>
              <a:t>Guidance Staff</a:t>
            </a:r>
            <a:endParaRPr lang="en-US" dirty="0">
              <a:solidFill>
                <a:schemeClr val="accent1"/>
              </a:solidFill>
            </a:endParaRPr>
          </a:p>
        </p:txBody>
      </p:sp>
      <p:sp>
        <p:nvSpPr>
          <p:cNvPr id="4" name="TextBox 3"/>
          <p:cNvSpPr txBox="1"/>
          <p:nvPr/>
        </p:nvSpPr>
        <p:spPr>
          <a:xfrm>
            <a:off x="5257800" y="1905000"/>
            <a:ext cx="3733800" cy="4431983"/>
          </a:xfrm>
          <a:prstGeom prst="rect">
            <a:avLst/>
          </a:prstGeom>
          <a:noFill/>
        </p:spPr>
        <p:txBody>
          <a:bodyPr wrap="square" rtlCol="0">
            <a:spAutoFit/>
          </a:bodyPr>
          <a:lstStyle/>
          <a:p>
            <a:pPr>
              <a:buFont typeface="Arial" pitchFamily="34" charset="0"/>
              <a:buChar char="•"/>
            </a:pPr>
            <a:r>
              <a:rPr lang="en-US" sz="2400" dirty="0" smtClean="0"/>
              <a:t>Sean Begley, Principal</a:t>
            </a:r>
          </a:p>
          <a:p>
            <a:pPr>
              <a:buFont typeface="Arial" pitchFamily="34" charset="0"/>
              <a:buChar char="•"/>
            </a:pPr>
            <a:r>
              <a:rPr lang="en-US" sz="2400" dirty="0" smtClean="0"/>
              <a:t>Melissa </a:t>
            </a:r>
            <a:r>
              <a:rPr lang="en-US" sz="2400" dirty="0" err="1" smtClean="0"/>
              <a:t>Rettig</a:t>
            </a:r>
            <a:r>
              <a:rPr lang="en-US" sz="2400" dirty="0" smtClean="0"/>
              <a:t>, Assistant Principal - Guidance</a:t>
            </a:r>
          </a:p>
          <a:p>
            <a:pPr>
              <a:buFont typeface="Arial" pitchFamily="34" charset="0"/>
              <a:buChar char="•"/>
            </a:pPr>
            <a:r>
              <a:rPr lang="en-US" sz="2400" dirty="0" smtClean="0"/>
              <a:t>Laura </a:t>
            </a:r>
            <a:r>
              <a:rPr lang="en-US" sz="2400" dirty="0" err="1" smtClean="0"/>
              <a:t>Selin</a:t>
            </a:r>
            <a:r>
              <a:rPr lang="en-US" sz="2400" dirty="0" smtClean="0"/>
              <a:t> – Registrar</a:t>
            </a:r>
          </a:p>
          <a:p>
            <a:pPr>
              <a:buFont typeface="Arial" pitchFamily="34" charset="0"/>
              <a:buChar char="•"/>
            </a:pPr>
            <a:r>
              <a:rPr lang="en-US" sz="2400" dirty="0" smtClean="0"/>
              <a:t>Sherrie </a:t>
            </a:r>
            <a:r>
              <a:rPr lang="en-US" sz="2400" dirty="0" err="1" smtClean="0"/>
              <a:t>Bereda</a:t>
            </a:r>
            <a:r>
              <a:rPr lang="en-US" sz="2400" dirty="0" smtClean="0"/>
              <a:t>,        </a:t>
            </a:r>
            <a:r>
              <a:rPr lang="en-US" sz="2400" dirty="0" err="1" smtClean="0"/>
              <a:t>Naviance</a:t>
            </a:r>
            <a:r>
              <a:rPr lang="en-US" sz="2400" dirty="0" smtClean="0"/>
              <a:t> Secretary</a:t>
            </a:r>
          </a:p>
          <a:p>
            <a:pPr>
              <a:buFont typeface="Arial" pitchFamily="34" charset="0"/>
              <a:buChar char="•"/>
            </a:pPr>
            <a:r>
              <a:rPr lang="en-US" sz="2400" dirty="0" smtClean="0"/>
              <a:t>Courtney Roberts, Secretary</a:t>
            </a:r>
          </a:p>
          <a:p>
            <a:pPr>
              <a:buFont typeface="Arial" pitchFamily="34" charset="0"/>
              <a:buChar char="•"/>
            </a:pPr>
            <a:r>
              <a:rPr lang="en-US" sz="2400" dirty="0" smtClean="0"/>
              <a:t>Beth </a:t>
            </a:r>
            <a:r>
              <a:rPr lang="en-US" sz="2400" dirty="0" err="1" smtClean="0"/>
              <a:t>Toth</a:t>
            </a:r>
            <a:r>
              <a:rPr lang="en-US" sz="2400" dirty="0" smtClean="0"/>
              <a:t>, Data  Secretary</a:t>
            </a:r>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It is good etiquette to personally ask the teacher for recommendation prior to requesting the it through </a:t>
            </a:r>
            <a:r>
              <a:rPr lang="en-US" dirty="0" err="1" smtClean="0"/>
              <a:t>Naviance</a:t>
            </a:r>
            <a:r>
              <a:rPr lang="en-US" dirty="0" smtClean="0"/>
              <a:t>. </a:t>
            </a:r>
          </a:p>
          <a:p>
            <a:r>
              <a:rPr lang="en-US" dirty="0" smtClean="0"/>
              <a:t>It is ALSO  good etiquette to give your recommender at least two weeks to write the letter.</a:t>
            </a:r>
          </a:p>
          <a:p>
            <a:r>
              <a:rPr lang="en-US" dirty="0" smtClean="0"/>
              <a:t>With </a:t>
            </a:r>
            <a:r>
              <a:rPr lang="en-US" dirty="0" err="1" smtClean="0"/>
              <a:t>Naviance</a:t>
            </a:r>
            <a:r>
              <a:rPr lang="en-US" dirty="0" smtClean="0"/>
              <a:t>, if a school only required ONE letter of recommendation, the first one submitted is the one that is sent to that university.</a:t>
            </a:r>
          </a:p>
          <a:p>
            <a:r>
              <a:rPr lang="en-US" dirty="0" smtClean="0"/>
              <a:t>Teachers cannot upload letters until approximately August 15</a:t>
            </a:r>
            <a:r>
              <a:rPr lang="en-US" baseline="30000" dirty="0" smtClean="0"/>
              <a:t>th</a:t>
            </a:r>
            <a:r>
              <a:rPr lang="en-US" dirty="0" smtClean="0"/>
              <a:t>. </a:t>
            </a:r>
          </a:p>
          <a:p>
            <a:r>
              <a:rPr lang="en-US" dirty="0" smtClean="0"/>
              <a:t>If you don’t a letter, DON’T ASK FOR ONE! </a:t>
            </a:r>
            <a:endParaRPr lang="en-US" dirty="0"/>
          </a:p>
        </p:txBody>
      </p:sp>
      <p:sp>
        <p:nvSpPr>
          <p:cNvPr id="3" name="Title 2"/>
          <p:cNvSpPr>
            <a:spLocks noGrp="1"/>
          </p:cNvSpPr>
          <p:nvPr>
            <p:ph type="title"/>
          </p:nvPr>
        </p:nvSpPr>
        <p:spPr/>
        <p:txBody>
          <a:bodyPr>
            <a:normAutofit fontScale="90000"/>
          </a:bodyPr>
          <a:lstStyle/>
          <a:p>
            <a:r>
              <a:rPr lang="en-US" dirty="0" smtClean="0">
                <a:solidFill>
                  <a:srgbClr val="0070C0"/>
                </a:solidFill>
              </a:rPr>
              <a:t>Request Teacher Recommendations</a:t>
            </a:r>
            <a:endParaRPr lang="en-US" dirty="0">
              <a:solidFill>
                <a:srgbClr val="0070C0"/>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If the recommendation is for a scholarship that requires them to mail in their recommendation, provide the recommender with an envelope/stamp and address of where to send the letter.</a:t>
            </a:r>
            <a:endParaRPr lang="en-US" dirty="0"/>
          </a:p>
        </p:txBody>
      </p:sp>
      <p:sp>
        <p:nvSpPr>
          <p:cNvPr id="3" name="Title 2"/>
          <p:cNvSpPr>
            <a:spLocks noGrp="1"/>
          </p:cNvSpPr>
          <p:nvPr>
            <p:ph type="title"/>
          </p:nvPr>
        </p:nvSpPr>
        <p:spPr/>
        <p:txBody>
          <a:bodyPr>
            <a:normAutofit fontScale="90000"/>
          </a:bodyPr>
          <a:lstStyle/>
          <a:p>
            <a:r>
              <a:rPr lang="en-US" dirty="0" smtClean="0">
                <a:solidFill>
                  <a:srgbClr val="0070C0"/>
                </a:solidFill>
              </a:rPr>
              <a:t>Request Teacher Recommendations</a:t>
            </a:r>
            <a:endParaRPr lang="en-US" dirty="0">
              <a:solidFill>
                <a:srgbClr val="0070C0"/>
              </a:solidFill>
            </a:endParaRPr>
          </a:p>
        </p:txBody>
      </p:sp>
      <p:sp>
        <p:nvSpPr>
          <p:cNvPr id="13314" name="AutoShape 2" descr="Image result for naviance imag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3316" name="AutoShape 4" descr="Image result for naviance imag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3318" name="Picture 6" descr="Image result for naviance image"/>
          <p:cNvPicPr>
            <a:picLocks noChangeAspect="1" noChangeArrowheads="1"/>
          </p:cNvPicPr>
          <p:nvPr/>
        </p:nvPicPr>
        <p:blipFill>
          <a:blip r:embed="rId2" cstate="print"/>
          <a:srcRect/>
          <a:stretch>
            <a:fillRect/>
          </a:stretch>
        </p:blipFill>
        <p:spPr bwMode="auto">
          <a:xfrm>
            <a:off x="3200400" y="4038600"/>
            <a:ext cx="5562600" cy="1657351"/>
          </a:xfrm>
          <a:prstGeom prst="rect">
            <a:avLst/>
          </a:prstGeom>
          <a:noFill/>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800" b="1" dirty="0" smtClean="0"/>
              <a:t>Document requests (letters of </a:t>
            </a:r>
            <a:r>
              <a:rPr lang="en-US" sz="2800" b="1" dirty="0" err="1" smtClean="0"/>
              <a:t>rec</a:t>
            </a:r>
            <a:r>
              <a:rPr lang="en-US" sz="2800" b="1" dirty="0" smtClean="0"/>
              <a:t>, counselor recommendations, transcripts etc) need to be submitted no later than Wednesday, Oct. 14</a:t>
            </a:r>
            <a:r>
              <a:rPr lang="en-US" sz="2800" b="1" baseline="30000" dirty="0" smtClean="0"/>
              <a:t>th</a:t>
            </a:r>
            <a:r>
              <a:rPr lang="en-US" sz="2800" b="1" dirty="0" smtClean="0"/>
              <a:t> to ensure they will be submitted by Nov 1 deadline.</a:t>
            </a:r>
          </a:p>
          <a:p>
            <a:r>
              <a:rPr lang="en-US" sz="2800" dirty="0" smtClean="0"/>
              <a:t>All Transcript requests for colleges/universities need to be requested through </a:t>
            </a:r>
            <a:r>
              <a:rPr lang="en-US" sz="2800" dirty="0" err="1" smtClean="0"/>
              <a:t>Naviance</a:t>
            </a:r>
            <a:r>
              <a:rPr lang="en-US" sz="2800" dirty="0" smtClean="0"/>
              <a:t>. </a:t>
            </a:r>
          </a:p>
          <a:p>
            <a:r>
              <a:rPr lang="en-US" sz="2800" dirty="0" smtClean="0"/>
              <a:t>Login issues: contact Mrs. Bereda at</a:t>
            </a:r>
          </a:p>
          <a:p>
            <a:r>
              <a:rPr lang="en-US" sz="2800" dirty="0" smtClean="0">
                <a:solidFill>
                  <a:schemeClr val="tx2">
                    <a:lumMod val="60000"/>
                    <a:lumOff val="40000"/>
                  </a:schemeClr>
                </a:solidFill>
              </a:rPr>
              <a:t>sbereda@lcscmail.com</a:t>
            </a:r>
          </a:p>
          <a:p>
            <a:pPr>
              <a:buNone/>
            </a:pPr>
            <a:endParaRPr lang="en-US" dirty="0"/>
          </a:p>
        </p:txBody>
      </p:sp>
      <p:sp>
        <p:nvSpPr>
          <p:cNvPr id="3" name="Title 2"/>
          <p:cNvSpPr>
            <a:spLocks noGrp="1"/>
          </p:cNvSpPr>
          <p:nvPr>
            <p:ph type="title"/>
          </p:nvPr>
        </p:nvSpPr>
        <p:spPr/>
        <p:txBody>
          <a:bodyPr/>
          <a:lstStyle/>
          <a:p>
            <a:r>
              <a:rPr lang="en-US" dirty="0" smtClean="0"/>
              <a:t>Important Information!!!</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28600"/>
            <a:ext cx="8229600" cy="5778691"/>
          </a:xfrm>
        </p:spPr>
        <p:txBody>
          <a:bodyPr>
            <a:normAutofit lnSpcReduction="10000"/>
          </a:bodyPr>
          <a:lstStyle/>
          <a:p>
            <a:pPr>
              <a:buNone/>
            </a:pPr>
            <a:r>
              <a:rPr lang="en-US" dirty="0" smtClean="0"/>
              <a:t>BLOG: </a:t>
            </a:r>
            <a:r>
              <a:rPr lang="en-US" dirty="0" smtClean="0">
                <a:hlinkClick r:id="rId2"/>
              </a:rPr>
              <a:t>www.lcguidance.blogspot.com</a:t>
            </a:r>
            <a:endParaRPr lang="en-US" dirty="0" smtClean="0"/>
          </a:p>
          <a:p>
            <a:r>
              <a:rPr lang="en-US" dirty="0" smtClean="0"/>
              <a:t>Where to find Scholarships –</a:t>
            </a:r>
          </a:p>
          <a:p>
            <a:r>
              <a:rPr lang="en-US" dirty="0" err="1" smtClean="0"/>
              <a:t>Naviance</a:t>
            </a:r>
            <a:r>
              <a:rPr lang="en-US" dirty="0" smtClean="0"/>
              <a:t> under Colleges Home Page</a:t>
            </a:r>
          </a:p>
          <a:p>
            <a:r>
              <a:rPr lang="en-US" dirty="0" smtClean="0"/>
              <a:t>Google search </a:t>
            </a:r>
          </a:p>
          <a:p>
            <a:r>
              <a:rPr lang="en-US" dirty="0" smtClean="0"/>
              <a:t>Parents employer</a:t>
            </a:r>
          </a:p>
          <a:p>
            <a:r>
              <a:rPr lang="en-US" dirty="0" smtClean="0"/>
              <a:t>College website </a:t>
            </a:r>
          </a:p>
          <a:p>
            <a:pPr>
              <a:buNone/>
            </a:pPr>
            <a:endParaRPr lang="en-US" dirty="0" smtClean="0"/>
          </a:p>
          <a:p>
            <a:pPr>
              <a:buNone/>
            </a:pPr>
            <a:r>
              <a:rPr lang="en-US" dirty="0" smtClean="0"/>
              <a:t>Twitter/</a:t>
            </a:r>
            <a:r>
              <a:rPr lang="en-US" dirty="0" err="1" smtClean="0"/>
              <a:t>Instagram</a:t>
            </a:r>
            <a:r>
              <a:rPr lang="en-US" dirty="0" smtClean="0"/>
              <a:t> - @</a:t>
            </a:r>
            <a:r>
              <a:rPr lang="en-US" dirty="0" err="1" smtClean="0"/>
              <a:t>LCHS_Guidance</a:t>
            </a:r>
            <a:endParaRPr lang="en-US" dirty="0" smtClean="0"/>
          </a:p>
          <a:p>
            <a:r>
              <a:rPr lang="en-US" dirty="0" smtClean="0"/>
              <a:t>Scholarships</a:t>
            </a:r>
          </a:p>
          <a:p>
            <a:r>
              <a:rPr lang="en-US" dirty="0" smtClean="0"/>
              <a:t>Deadlines</a:t>
            </a:r>
          </a:p>
          <a:p>
            <a:r>
              <a:rPr lang="en-US" dirty="0" smtClean="0"/>
              <a:t>Scheduling</a:t>
            </a:r>
          </a:p>
          <a:p>
            <a:r>
              <a:rPr lang="en-US" dirty="0" smtClean="0"/>
              <a:t>Events</a:t>
            </a:r>
          </a:p>
          <a:p>
            <a:r>
              <a:rPr lang="en-US" dirty="0" smtClean="0"/>
              <a:t>News</a:t>
            </a:r>
          </a:p>
          <a:p>
            <a:pPr>
              <a:buNone/>
            </a:pPr>
            <a:endParaRPr lang="en-US"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0"/>
            <a:ext cx="8229600" cy="5626291"/>
          </a:xfrm>
        </p:spPr>
        <p:txBody>
          <a:bodyPr/>
          <a:lstStyle/>
          <a:p>
            <a:pPr>
              <a:buNone/>
            </a:pPr>
            <a:r>
              <a:rPr lang="en-US" dirty="0" smtClean="0"/>
              <a:t>NCAA Eligibility Center</a:t>
            </a:r>
          </a:p>
          <a:p>
            <a:pPr>
              <a:buNone/>
            </a:pPr>
            <a:endParaRPr lang="en-US" dirty="0" smtClean="0"/>
          </a:p>
          <a:p>
            <a:pPr>
              <a:buNone/>
            </a:pPr>
            <a:r>
              <a:rPr lang="en-US" dirty="0" smtClean="0"/>
              <a:t>NAIA.org</a:t>
            </a:r>
          </a:p>
          <a:p>
            <a:pPr>
              <a:buNone/>
            </a:pPr>
            <a:endParaRPr lang="en-US" dirty="0" smtClean="0"/>
          </a:p>
          <a:p>
            <a:pPr>
              <a:buNone/>
            </a:pPr>
            <a:r>
              <a:rPr lang="en-US" dirty="0" smtClean="0"/>
              <a:t>Financial Aid Nights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Explore colleges/universities</a:t>
            </a:r>
          </a:p>
          <a:p>
            <a:r>
              <a:rPr lang="en-US" dirty="0" smtClean="0"/>
              <a:t>SAT/ACT</a:t>
            </a:r>
          </a:p>
          <a:p>
            <a:r>
              <a:rPr lang="en-US" dirty="0" smtClean="0"/>
              <a:t>The college application process</a:t>
            </a:r>
          </a:p>
          <a:p>
            <a:r>
              <a:rPr lang="en-US" dirty="0" smtClean="0"/>
              <a:t>Direct to University/Common APP</a:t>
            </a:r>
          </a:p>
          <a:p>
            <a:r>
              <a:rPr lang="en-US" dirty="0" smtClean="0"/>
              <a:t>Request teacher recommendations</a:t>
            </a:r>
          </a:p>
          <a:p>
            <a:r>
              <a:rPr lang="en-US" dirty="0" smtClean="0"/>
              <a:t>Request transcripts</a:t>
            </a:r>
          </a:p>
          <a:p>
            <a:r>
              <a:rPr lang="en-US" dirty="0" smtClean="0"/>
              <a:t>Where to find scholarships</a:t>
            </a:r>
          </a:p>
          <a:p>
            <a:r>
              <a:rPr lang="en-US" dirty="0" smtClean="0"/>
              <a:t>Additional information</a:t>
            </a:r>
            <a:endParaRPr lang="en-US" dirty="0"/>
          </a:p>
        </p:txBody>
      </p:sp>
      <p:sp>
        <p:nvSpPr>
          <p:cNvPr id="3" name="Title 2"/>
          <p:cNvSpPr>
            <a:spLocks noGrp="1"/>
          </p:cNvSpPr>
          <p:nvPr>
            <p:ph type="title"/>
          </p:nvPr>
        </p:nvSpPr>
        <p:spPr/>
        <p:txBody>
          <a:bodyPr/>
          <a:lstStyle/>
          <a:p>
            <a:r>
              <a:rPr lang="en-US" dirty="0" smtClean="0">
                <a:solidFill>
                  <a:srgbClr val="0070C0"/>
                </a:solidFill>
              </a:rPr>
              <a:t>Agenda</a:t>
            </a:r>
            <a:endParaRPr lang="en-US" dirty="0">
              <a:solidFill>
                <a:srgbClr val="0070C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Google Shape;79;p14" descr="Background pointer shape in timeline graphic"/>
          <p:cNvSpPr/>
          <p:nvPr/>
        </p:nvSpPr>
        <p:spPr>
          <a:xfrm>
            <a:off x="340934" y="2932000"/>
            <a:ext cx="1872300" cy="994000"/>
          </a:xfrm>
          <a:prstGeom prst="homePlate">
            <a:avLst>
              <a:gd name="adj" fmla="val 50000"/>
            </a:avLst>
          </a:prstGeom>
          <a:solidFill>
            <a:schemeClr val="dk1"/>
          </a:solidFill>
          <a:ln w="9525" cap="flat" cmpd="sng">
            <a:solidFill>
              <a:schemeClr val="lt1"/>
            </a:solidFill>
            <a:prstDash val="solid"/>
            <a:round/>
            <a:headEnd type="none" w="sm" len="sm"/>
            <a:tailEnd type="none" w="sm" len="sm"/>
          </a:ln>
        </p:spPr>
        <p:txBody>
          <a:bodyPr spcFirstLastPara="1" wrap="square" lIns="121875" tIns="121875" rIns="121875" bIns="121875" anchor="ctr" anchorCtr="0">
            <a:noAutofit/>
          </a:bodyPr>
          <a:lstStyle/>
          <a:p>
            <a:pPr marL="0" lvl="0" indent="0" algn="l" rtl="0">
              <a:spcBef>
                <a:spcPts val="0"/>
              </a:spcBef>
              <a:spcAft>
                <a:spcPts val="0"/>
              </a:spcAft>
              <a:buNone/>
            </a:pPr>
            <a:endParaRPr/>
          </a:p>
        </p:txBody>
      </p:sp>
      <p:sp>
        <p:nvSpPr>
          <p:cNvPr id="80" name="Google Shape;80;p14"/>
          <p:cNvSpPr txBox="1">
            <a:spLocks noGrp="1"/>
          </p:cNvSpPr>
          <p:nvPr>
            <p:ph type="body" idx="4294967295"/>
          </p:nvPr>
        </p:nvSpPr>
        <p:spPr>
          <a:xfrm>
            <a:off x="340923" y="3115400"/>
            <a:ext cx="1455600" cy="627200"/>
          </a:xfrm>
          <a:prstGeom prst="rect">
            <a:avLst/>
          </a:prstGeom>
        </p:spPr>
        <p:txBody>
          <a:bodyPr spcFirstLastPara="1" wrap="square" lIns="91425" tIns="91425" rIns="91425" bIns="91425" anchor="ctr" anchorCtr="0">
            <a:noAutofit/>
          </a:bodyPr>
          <a:lstStyle/>
          <a:p>
            <a:pPr marL="0" lvl="0" indent="0" algn="l" rtl="0">
              <a:lnSpc>
                <a:spcPct val="100000"/>
              </a:lnSpc>
              <a:spcBef>
                <a:spcPts val="0"/>
              </a:spcBef>
              <a:spcAft>
                <a:spcPts val="0"/>
              </a:spcAft>
              <a:buNone/>
            </a:pPr>
            <a:r>
              <a:rPr lang="en" sz="1600" b="1">
                <a:solidFill>
                  <a:schemeClr val="lt1"/>
                </a:solidFill>
              </a:rPr>
              <a:t>Research YOU</a:t>
            </a:r>
            <a:endParaRPr sz="1600" b="1">
              <a:solidFill>
                <a:schemeClr val="lt1"/>
              </a:solidFill>
            </a:endParaRPr>
          </a:p>
        </p:txBody>
      </p:sp>
      <p:grpSp>
        <p:nvGrpSpPr>
          <p:cNvPr id="2" name="Google Shape;81;p14"/>
          <p:cNvGrpSpPr/>
          <p:nvPr/>
        </p:nvGrpSpPr>
        <p:grpSpPr>
          <a:xfrm>
            <a:off x="969270" y="2146954"/>
            <a:ext cx="198900" cy="791541"/>
            <a:chOff x="777447" y="1610215"/>
            <a:chExt cx="198900" cy="593656"/>
          </a:xfrm>
        </p:grpSpPr>
        <p:cxnSp>
          <p:nvCxnSpPr>
            <p:cNvPr id="82" name="Google Shape;82;p14"/>
            <p:cNvCxnSpPr/>
            <p:nvPr/>
          </p:nvCxnSpPr>
          <p:spPr>
            <a:xfrm>
              <a:off x="876909" y="1649171"/>
              <a:ext cx="0" cy="554700"/>
            </a:xfrm>
            <a:prstGeom prst="straightConnector1">
              <a:avLst/>
            </a:prstGeom>
            <a:noFill/>
            <a:ln w="9525" cap="flat" cmpd="sng">
              <a:solidFill>
                <a:schemeClr val="dk2"/>
              </a:solidFill>
              <a:prstDash val="solid"/>
              <a:round/>
              <a:headEnd type="none" w="sm" len="sm"/>
              <a:tailEnd type="none" w="sm" len="sm"/>
            </a:ln>
          </p:spPr>
        </p:cxnSp>
        <p:sp>
          <p:nvSpPr>
            <p:cNvPr id="83" name="Google Shape;83;p14"/>
            <p:cNvSpPr/>
            <p:nvPr/>
          </p:nvSpPr>
          <p:spPr>
            <a:xfrm>
              <a:off x="777447" y="1610215"/>
              <a:ext cx="198900" cy="1989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4" name="Google Shape;84;p14"/>
          <p:cNvSpPr txBox="1">
            <a:spLocks noGrp="1"/>
          </p:cNvSpPr>
          <p:nvPr>
            <p:ph type="body" idx="4294967295"/>
          </p:nvPr>
        </p:nvSpPr>
        <p:spPr>
          <a:xfrm>
            <a:off x="318375" y="286500"/>
            <a:ext cx="2242800" cy="16836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sz="1600"/>
              <a:t>What do you want to study? GPA/SAT/ACT/PSAT? Programs/activities?</a:t>
            </a:r>
            <a:endParaRPr sz="1600"/>
          </a:p>
        </p:txBody>
      </p:sp>
      <p:sp>
        <p:nvSpPr>
          <p:cNvPr id="85" name="Google Shape;85;p14" descr="Background pointer shape in timeline graphic"/>
          <p:cNvSpPr/>
          <p:nvPr/>
        </p:nvSpPr>
        <p:spPr>
          <a:xfrm>
            <a:off x="1817054" y="2932000"/>
            <a:ext cx="2051100" cy="994000"/>
          </a:xfrm>
          <a:prstGeom prst="chevron">
            <a:avLst>
              <a:gd name="adj" fmla="val 50000"/>
            </a:avLst>
          </a:prstGeom>
          <a:solidFill>
            <a:schemeClr val="dk1"/>
          </a:solidFill>
          <a:ln w="9525" cap="flat" cmpd="sng">
            <a:solidFill>
              <a:schemeClr val="lt1"/>
            </a:solidFill>
            <a:prstDash val="solid"/>
            <a:round/>
            <a:headEnd type="none" w="sm" len="sm"/>
            <a:tailEnd type="none" w="sm" len="sm"/>
          </a:ln>
        </p:spPr>
        <p:txBody>
          <a:bodyPr spcFirstLastPara="1" wrap="square" lIns="121875" tIns="121875" rIns="121875" bIns="121875" anchor="ctr" anchorCtr="0">
            <a:noAutofit/>
          </a:bodyPr>
          <a:lstStyle/>
          <a:p>
            <a:pPr marL="0" lvl="0" indent="0" algn="l" rtl="0">
              <a:spcBef>
                <a:spcPts val="0"/>
              </a:spcBef>
              <a:spcAft>
                <a:spcPts val="0"/>
              </a:spcAft>
              <a:buNone/>
            </a:pPr>
            <a:endParaRPr/>
          </a:p>
        </p:txBody>
      </p:sp>
      <p:sp>
        <p:nvSpPr>
          <p:cNvPr id="86" name="Google Shape;86;p14"/>
          <p:cNvSpPr txBox="1">
            <a:spLocks noGrp="1"/>
          </p:cNvSpPr>
          <p:nvPr>
            <p:ph type="body" idx="4294967295"/>
          </p:nvPr>
        </p:nvSpPr>
        <p:spPr>
          <a:xfrm>
            <a:off x="2126317" y="3115400"/>
            <a:ext cx="1315500" cy="627200"/>
          </a:xfrm>
          <a:prstGeom prst="rect">
            <a:avLst/>
          </a:prstGeom>
        </p:spPr>
        <p:txBody>
          <a:bodyPr spcFirstLastPara="1" wrap="square" lIns="91425" tIns="91425" rIns="91425" bIns="91425" anchor="ctr" anchorCtr="0">
            <a:noAutofit/>
          </a:bodyPr>
          <a:lstStyle/>
          <a:p>
            <a:pPr marL="0" lvl="0" indent="0" algn="ctr" rtl="0">
              <a:lnSpc>
                <a:spcPct val="100000"/>
              </a:lnSpc>
              <a:spcBef>
                <a:spcPts val="0"/>
              </a:spcBef>
              <a:spcAft>
                <a:spcPts val="0"/>
              </a:spcAft>
              <a:buNone/>
            </a:pPr>
            <a:r>
              <a:rPr lang="en" sz="1600" b="1">
                <a:solidFill>
                  <a:schemeClr val="lt1"/>
                </a:solidFill>
              </a:rPr>
              <a:t>Research SCHOOLS</a:t>
            </a:r>
            <a:endParaRPr sz="1600" b="1">
              <a:solidFill>
                <a:schemeClr val="lt1"/>
              </a:solidFill>
            </a:endParaRPr>
          </a:p>
        </p:txBody>
      </p:sp>
      <p:grpSp>
        <p:nvGrpSpPr>
          <p:cNvPr id="3" name="Google Shape;87;p14"/>
          <p:cNvGrpSpPr/>
          <p:nvPr/>
        </p:nvGrpSpPr>
        <p:grpSpPr>
          <a:xfrm>
            <a:off x="2684632" y="3918611"/>
            <a:ext cx="198900" cy="791541"/>
            <a:chOff x="2223534" y="2938958"/>
            <a:chExt cx="198900" cy="593656"/>
          </a:xfrm>
        </p:grpSpPr>
        <p:cxnSp>
          <p:nvCxnSpPr>
            <p:cNvPr id="88" name="Google Shape;88;p14"/>
            <p:cNvCxnSpPr/>
            <p:nvPr/>
          </p:nvCxnSpPr>
          <p:spPr>
            <a:xfrm rot="10800000">
              <a:off x="2322997" y="2938958"/>
              <a:ext cx="0" cy="554700"/>
            </a:xfrm>
            <a:prstGeom prst="straightConnector1">
              <a:avLst/>
            </a:prstGeom>
            <a:noFill/>
            <a:ln w="9525" cap="flat" cmpd="sng">
              <a:solidFill>
                <a:schemeClr val="dk2"/>
              </a:solidFill>
              <a:prstDash val="solid"/>
              <a:round/>
              <a:headEnd type="none" w="sm" len="sm"/>
              <a:tailEnd type="none" w="sm" len="sm"/>
            </a:ln>
          </p:spPr>
        </p:cxnSp>
        <p:sp>
          <p:nvSpPr>
            <p:cNvPr id="89" name="Google Shape;89;p14"/>
            <p:cNvSpPr/>
            <p:nvPr/>
          </p:nvSpPr>
          <p:spPr>
            <a:xfrm rot="10800000" flipH="1">
              <a:off x="2223534" y="3333714"/>
              <a:ext cx="198900" cy="1989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0" name="Google Shape;90;p14"/>
          <p:cNvSpPr txBox="1">
            <a:spLocks noGrp="1"/>
          </p:cNvSpPr>
          <p:nvPr>
            <p:ph type="body" idx="4294967295"/>
          </p:nvPr>
        </p:nvSpPr>
        <p:spPr>
          <a:xfrm>
            <a:off x="1244325" y="5010300"/>
            <a:ext cx="2242800" cy="16836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sz="1600"/>
              <a:t>Programs? Big/Small? In State? Distance? Cost? </a:t>
            </a:r>
            <a:endParaRPr sz="1600"/>
          </a:p>
        </p:txBody>
      </p:sp>
      <p:sp>
        <p:nvSpPr>
          <p:cNvPr id="91" name="Google Shape;91;p14" descr="Background pointer shape in timeline graphic"/>
          <p:cNvSpPr/>
          <p:nvPr/>
        </p:nvSpPr>
        <p:spPr>
          <a:xfrm>
            <a:off x="3471973" y="2932000"/>
            <a:ext cx="2051100" cy="994000"/>
          </a:xfrm>
          <a:prstGeom prst="chevron">
            <a:avLst>
              <a:gd name="adj" fmla="val 50000"/>
            </a:avLst>
          </a:prstGeom>
          <a:solidFill>
            <a:schemeClr val="dk1"/>
          </a:solidFill>
          <a:ln w="9525" cap="flat" cmpd="sng">
            <a:solidFill>
              <a:schemeClr val="lt1"/>
            </a:solidFill>
            <a:prstDash val="solid"/>
            <a:round/>
            <a:headEnd type="none" w="sm" len="sm"/>
            <a:tailEnd type="none" w="sm" len="sm"/>
          </a:ln>
        </p:spPr>
        <p:txBody>
          <a:bodyPr spcFirstLastPara="1" wrap="square" lIns="121875" tIns="121875" rIns="121875" bIns="121875" anchor="ctr" anchorCtr="0">
            <a:noAutofit/>
          </a:bodyPr>
          <a:lstStyle/>
          <a:p>
            <a:pPr marL="0" lvl="0" indent="0" algn="l" rtl="0">
              <a:spcBef>
                <a:spcPts val="0"/>
              </a:spcBef>
              <a:spcAft>
                <a:spcPts val="0"/>
              </a:spcAft>
              <a:buNone/>
            </a:pPr>
            <a:endParaRPr/>
          </a:p>
        </p:txBody>
      </p:sp>
      <p:sp>
        <p:nvSpPr>
          <p:cNvPr id="92" name="Google Shape;92;p14"/>
          <p:cNvSpPr txBox="1">
            <a:spLocks noGrp="1"/>
          </p:cNvSpPr>
          <p:nvPr>
            <p:ph type="body" idx="4294967295"/>
          </p:nvPr>
        </p:nvSpPr>
        <p:spPr>
          <a:xfrm>
            <a:off x="3767755" y="3115400"/>
            <a:ext cx="1315500" cy="627200"/>
          </a:xfrm>
          <a:prstGeom prst="rect">
            <a:avLst/>
          </a:prstGeom>
        </p:spPr>
        <p:txBody>
          <a:bodyPr spcFirstLastPara="1" wrap="square" lIns="91425" tIns="91425" rIns="91425" bIns="91425" anchor="ctr" anchorCtr="0">
            <a:noAutofit/>
          </a:bodyPr>
          <a:lstStyle/>
          <a:p>
            <a:pPr marL="0" lvl="0" indent="0" algn="ctr" rtl="0">
              <a:lnSpc>
                <a:spcPct val="100000"/>
              </a:lnSpc>
              <a:spcBef>
                <a:spcPts val="0"/>
              </a:spcBef>
              <a:spcAft>
                <a:spcPts val="0"/>
              </a:spcAft>
              <a:buNone/>
            </a:pPr>
            <a:r>
              <a:rPr lang="en" sz="1600" b="1">
                <a:solidFill>
                  <a:schemeClr val="lt1"/>
                </a:solidFill>
              </a:rPr>
              <a:t>Admission Reps</a:t>
            </a:r>
            <a:endParaRPr sz="1600" b="1">
              <a:solidFill>
                <a:schemeClr val="lt1"/>
              </a:solidFill>
            </a:endParaRPr>
          </a:p>
        </p:txBody>
      </p:sp>
      <p:grpSp>
        <p:nvGrpSpPr>
          <p:cNvPr id="4" name="Google Shape;93;p14"/>
          <p:cNvGrpSpPr/>
          <p:nvPr/>
        </p:nvGrpSpPr>
        <p:grpSpPr>
          <a:xfrm>
            <a:off x="4319545" y="2146954"/>
            <a:ext cx="198900" cy="791541"/>
            <a:chOff x="3918084" y="1610215"/>
            <a:chExt cx="198900" cy="593656"/>
          </a:xfrm>
        </p:grpSpPr>
        <p:cxnSp>
          <p:nvCxnSpPr>
            <p:cNvPr id="94" name="Google Shape;94;p14"/>
            <p:cNvCxnSpPr/>
            <p:nvPr/>
          </p:nvCxnSpPr>
          <p:spPr>
            <a:xfrm>
              <a:off x="4017546" y="1649171"/>
              <a:ext cx="0" cy="554700"/>
            </a:xfrm>
            <a:prstGeom prst="straightConnector1">
              <a:avLst/>
            </a:prstGeom>
            <a:noFill/>
            <a:ln w="9525" cap="flat" cmpd="sng">
              <a:solidFill>
                <a:schemeClr val="dk2"/>
              </a:solidFill>
              <a:prstDash val="solid"/>
              <a:round/>
              <a:headEnd type="none" w="sm" len="sm"/>
              <a:tailEnd type="none" w="sm" len="sm"/>
            </a:ln>
          </p:spPr>
        </p:cxnSp>
        <p:sp>
          <p:nvSpPr>
            <p:cNvPr id="95" name="Google Shape;95;p14"/>
            <p:cNvSpPr/>
            <p:nvPr/>
          </p:nvSpPr>
          <p:spPr>
            <a:xfrm>
              <a:off x="3918084" y="1610215"/>
              <a:ext cx="198900" cy="1989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6" name="Google Shape;96;p14"/>
          <p:cNvSpPr txBox="1">
            <a:spLocks noGrp="1"/>
          </p:cNvSpPr>
          <p:nvPr>
            <p:ph type="body" idx="4294967295"/>
          </p:nvPr>
        </p:nvSpPr>
        <p:spPr>
          <a:xfrm>
            <a:off x="3304094" y="514223"/>
            <a:ext cx="2242800" cy="12084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sz="1600"/>
              <a:t>Campus life? Opportunities? Scholarships?</a:t>
            </a:r>
            <a:endParaRPr sz="1600"/>
          </a:p>
        </p:txBody>
      </p:sp>
      <p:sp>
        <p:nvSpPr>
          <p:cNvPr id="97" name="Google Shape;97;p14" descr="Background pointer shape in timeline graphic"/>
          <p:cNvSpPr/>
          <p:nvPr/>
        </p:nvSpPr>
        <p:spPr>
          <a:xfrm>
            <a:off x="5126893" y="2932000"/>
            <a:ext cx="2051100" cy="994000"/>
          </a:xfrm>
          <a:prstGeom prst="chevron">
            <a:avLst>
              <a:gd name="adj" fmla="val 50000"/>
            </a:avLst>
          </a:prstGeom>
          <a:solidFill>
            <a:schemeClr val="dk1"/>
          </a:solidFill>
          <a:ln w="9525" cap="flat" cmpd="sng">
            <a:solidFill>
              <a:schemeClr val="lt1"/>
            </a:solidFill>
            <a:prstDash val="solid"/>
            <a:round/>
            <a:headEnd type="none" w="sm" len="sm"/>
            <a:tailEnd type="none" w="sm" len="sm"/>
          </a:ln>
        </p:spPr>
        <p:txBody>
          <a:bodyPr spcFirstLastPara="1" wrap="square" lIns="121875" tIns="121875" rIns="121875" bIns="121875" anchor="ctr" anchorCtr="0">
            <a:noAutofit/>
          </a:bodyPr>
          <a:lstStyle/>
          <a:p>
            <a:pPr marL="0" lvl="0" indent="0" algn="l" rtl="0">
              <a:spcBef>
                <a:spcPts val="0"/>
              </a:spcBef>
              <a:spcAft>
                <a:spcPts val="0"/>
              </a:spcAft>
              <a:buNone/>
            </a:pPr>
            <a:endParaRPr/>
          </a:p>
        </p:txBody>
      </p:sp>
      <p:sp>
        <p:nvSpPr>
          <p:cNvPr id="98" name="Google Shape;98;p14"/>
          <p:cNvSpPr txBox="1">
            <a:spLocks noGrp="1"/>
          </p:cNvSpPr>
          <p:nvPr>
            <p:ph type="body" idx="4294967295"/>
          </p:nvPr>
        </p:nvSpPr>
        <p:spPr>
          <a:xfrm>
            <a:off x="5416699" y="3115400"/>
            <a:ext cx="1315500" cy="627200"/>
          </a:xfrm>
          <a:prstGeom prst="rect">
            <a:avLst/>
          </a:prstGeom>
        </p:spPr>
        <p:txBody>
          <a:bodyPr spcFirstLastPara="1" wrap="square" lIns="91425" tIns="91425" rIns="91425" bIns="91425" anchor="ctr" anchorCtr="0">
            <a:noAutofit/>
          </a:bodyPr>
          <a:lstStyle/>
          <a:p>
            <a:pPr marL="0" lvl="0" indent="0" algn="ctr" rtl="0">
              <a:lnSpc>
                <a:spcPct val="100000"/>
              </a:lnSpc>
              <a:spcBef>
                <a:spcPts val="0"/>
              </a:spcBef>
              <a:spcAft>
                <a:spcPts val="0"/>
              </a:spcAft>
              <a:buNone/>
            </a:pPr>
            <a:r>
              <a:rPr lang="en" sz="1600" b="1">
                <a:solidFill>
                  <a:schemeClr val="lt1"/>
                </a:solidFill>
              </a:rPr>
              <a:t>Visits</a:t>
            </a:r>
            <a:endParaRPr sz="1600" b="1">
              <a:solidFill>
                <a:schemeClr val="lt1"/>
              </a:solidFill>
            </a:endParaRPr>
          </a:p>
        </p:txBody>
      </p:sp>
      <p:grpSp>
        <p:nvGrpSpPr>
          <p:cNvPr id="5" name="Google Shape;99;p14"/>
          <p:cNvGrpSpPr/>
          <p:nvPr/>
        </p:nvGrpSpPr>
        <p:grpSpPr>
          <a:xfrm>
            <a:off x="5973070" y="3918611"/>
            <a:ext cx="198900" cy="791541"/>
            <a:chOff x="5958946" y="2938958"/>
            <a:chExt cx="198900" cy="593656"/>
          </a:xfrm>
        </p:grpSpPr>
        <p:cxnSp>
          <p:nvCxnSpPr>
            <p:cNvPr id="100" name="Google Shape;100;p14"/>
            <p:cNvCxnSpPr/>
            <p:nvPr/>
          </p:nvCxnSpPr>
          <p:spPr>
            <a:xfrm rot="10800000">
              <a:off x="6058409" y="2938958"/>
              <a:ext cx="0" cy="554700"/>
            </a:xfrm>
            <a:prstGeom prst="straightConnector1">
              <a:avLst/>
            </a:prstGeom>
            <a:noFill/>
            <a:ln w="9525" cap="flat" cmpd="sng">
              <a:solidFill>
                <a:schemeClr val="dk2"/>
              </a:solidFill>
              <a:prstDash val="solid"/>
              <a:round/>
              <a:headEnd type="none" w="sm" len="sm"/>
              <a:tailEnd type="none" w="sm" len="sm"/>
            </a:ln>
          </p:spPr>
        </p:cxnSp>
        <p:sp>
          <p:nvSpPr>
            <p:cNvPr id="101" name="Google Shape;101;p14"/>
            <p:cNvSpPr/>
            <p:nvPr/>
          </p:nvSpPr>
          <p:spPr>
            <a:xfrm rot="10800000" flipH="1">
              <a:off x="5958946" y="3333714"/>
              <a:ext cx="198900" cy="1989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2" name="Google Shape;102;p14"/>
          <p:cNvSpPr txBox="1">
            <a:spLocks noGrp="1"/>
          </p:cNvSpPr>
          <p:nvPr>
            <p:ph type="body" idx="4294967295"/>
          </p:nvPr>
        </p:nvSpPr>
        <p:spPr>
          <a:xfrm>
            <a:off x="5126902" y="5010300"/>
            <a:ext cx="2242800" cy="12084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sz="1600"/>
              <a:t>SEE the campus.  Make comparisons.  Get a FEEL for the university.</a:t>
            </a:r>
            <a:endParaRPr sz="1600"/>
          </a:p>
        </p:txBody>
      </p:sp>
      <p:sp>
        <p:nvSpPr>
          <p:cNvPr id="103" name="Google Shape;103;p14" descr="Background pointer shape in timeline graphic"/>
          <p:cNvSpPr/>
          <p:nvPr/>
        </p:nvSpPr>
        <p:spPr>
          <a:xfrm>
            <a:off x="6781813" y="2932000"/>
            <a:ext cx="2051100" cy="994000"/>
          </a:xfrm>
          <a:prstGeom prst="chevron">
            <a:avLst>
              <a:gd name="adj" fmla="val 50000"/>
            </a:avLst>
          </a:prstGeom>
          <a:solidFill>
            <a:schemeClr val="dk1"/>
          </a:solidFill>
          <a:ln w="9525" cap="flat" cmpd="sng">
            <a:solidFill>
              <a:schemeClr val="lt1"/>
            </a:solidFill>
            <a:prstDash val="solid"/>
            <a:round/>
            <a:headEnd type="none" w="sm" len="sm"/>
            <a:tailEnd type="none" w="sm" len="sm"/>
          </a:ln>
        </p:spPr>
        <p:txBody>
          <a:bodyPr spcFirstLastPara="1" wrap="square" lIns="121875" tIns="121875" rIns="121875" bIns="121875" anchor="ctr" anchorCtr="0">
            <a:noAutofit/>
          </a:bodyPr>
          <a:lstStyle/>
          <a:p>
            <a:pPr marL="0" lvl="0" indent="0" algn="l" rtl="0">
              <a:spcBef>
                <a:spcPts val="0"/>
              </a:spcBef>
              <a:spcAft>
                <a:spcPts val="0"/>
              </a:spcAft>
              <a:buNone/>
            </a:pPr>
            <a:endParaRPr/>
          </a:p>
        </p:txBody>
      </p:sp>
      <p:sp>
        <p:nvSpPr>
          <p:cNvPr id="104" name="Google Shape;104;p14"/>
          <p:cNvSpPr txBox="1">
            <a:spLocks noGrp="1"/>
          </p:cNvSpPr>
          <p:nvPr>
            <p:ph type="body" idx="4294967295"/>
          </p:nvPr>
        </p:nvSpPr>
        <p:spPr>
          <a:xfrm>
            <a:off x="7111512" y="3115400"/>
            <a:ext cx="1315500" cy="627200"/>
          </a:xfrm>
          <a:prstGeom prst="rect">
            <a:avLst/>
          </a:prstGeom>
        </p:spPr>
        <p:txBody>
          <a:bodyPr spcFirstLastPara="1" wrap="square" lIns="91425" tIns="91425" rIns="91425" bIns="91425" anchor="ctr" anchorCtr="0">
            <a:noAutofit/>
          </a:bodyPr>
          <a:lstStyle/>
          <a:p>
            <a:pPr marL="0" lvl="0" indent="0" algn="ctr" rtl="0">
              <a:lnSpc>
                <a:spcPct val="100000"/>
              </a:lnSpc>
              <a:spcBef>
                <a:spcPts val="0"/>
              </a:spcBef>
              <a:spcAft>
                <a:spcPts val="0"/>
              </a:spcAft>
              <a:buNone/>
            </a:pPr>
            <a:r>
              <a:rPr lang="en" sz="1600" b="1">
                <a:solidFill>
                  <a:schemeClr val="lt1"/>
                </a:solidFill>
              </a:rPr>
              <a:t>Apply</a:t>
            </a:r>
            <a:endParaRPr sz="1600" b="1">
              <a:solidFill>
                <a:schemeClr val="lt1"/>
              </a:solidFill>
            </a:endParaRPr>
          </a:p>
        </p:txBody>
      </p:sp>
      <p:grpSp>
        <p:nvGrpSpPr>
          <p:cNvPr id="6" name="Google Shape;105;p14"/>
          <p:cNvGrpSpPr/>
          <p:nvPr/>
        </p:nvGrpSpPr>
        <p:grpSpPr>
          <a:xfrm>
            <a:off x="7669807" y="2146954"/>
            <a:ext cx="198900" cy="791541"/>
            <a:chOff x="3918084" y="1610215"/>
            <a:chExt cx="198900" cy="593656"/>
          </a:xfrm>
        </p:grpSpPr>
        <p:cxnSp>
          <p:nvCxnSpPr>
            <p:cNvPr id="106" name="Google Shape;106;p14"/>
            <p:cNvCxnSpPr/>
            <p:nvPr/>
          </p:nvCxnSpPr>
          <p:spPr>
            <a:xfrm>
              <a:off x="4017546" y="1649171"/>
              <a:ext cx="0" cy="554700"/>
            </a:xfrm>
            <a:prstGeom prst="straightConnector1">
              <a:avLst/>
            </a:prstGeom>
            <a:noFill/>
            <a:ln w="9525" cap="flat" cmpd="sng">
              <a:solidFill>
                <a:schemeClr val="dk2"/>
              </a:solidFill>
              <a:prstDash val="solid"/>
              <a:round/>
              <a:headEnd type="none" w="sm" len="sm"/>
              <a:tailEnd type="none" w="sm" len="sm"/>
            </a:ln>
          </p:spPr>
        </p:cxnSp>
        <p:sp>
          <p:nvSpPr>
            <p:cNvPr id="107" name="Google Shape;107;p14"/>
            <p:cNvSpPr/>
            <p:nvPr/>
          </p:nvSpPr>
          <p:spPr>
            <a:xfrm>
              <a:off x="3918084" y="1610215"/>
              <a:ext cx="198900" cy="1989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8" name="Google Shape;108;p14"/>
          <p:cNvSpPr txBox="1">
            <a:spLocks noGrp="1"/>
          </p:cNvSpPr>
          <p:nvPr>
            <p:ph type="body" idx="4294967295"/>
          </p:nvPr>
        </p:nvSpPr>
        <p:spPr>
          <a:xfrm>
            <a:off x="6685979" y="514223"/>
            <a:ext cx="2242800" cy="12084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sz="1600"/>
              <a:t>App open date?  Deadlines for scholarships?   How to apply?</a:t>
            </a:r>
            <a:endParaRPr sz="16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pPr>
              <a:buNone/>
            </a:pPr>
            <a:r>
              <a:rPr lang="en-US" sz="2800" dirty="0" smtClean="0"/>
              <a:t>  College Fairs</a:t>
            </a:r>
          </a:p>
          <a:p>
            <a:pPr lvl="1"/>
            <a:r>
              <a:rPr lang="en-US" dirty="0" smtClean="0"/>
              <a:t>NACAC: National Fairs in Spring and Fall</a:t>
            </a:r>
          </a:p>
          <a:p>
            <a:pPr lvl="1"/>
            <a:r>
              <a:rPr lang="en-US" dirty="0" smtClean="0"/>
              <a:t>Local: Purdue Calumet, Merrillville HS, Crown Point HS, Valparaiso University, Lake Central</a:t>
            </a:r>
          </a:p>
          <a:p>
            <a:pPr lvl="1"/>
            <a:endParaRPr lang="en-US" sz="2800" dirty="0" smtClean="0"/>
          </a:p>
          <a:p>
            <a:pPr lvl="1">
              <a:buNone/>
            </a:pPr>
            <a:r>
              <a:rPr lang="en-US" sz="2800" dirty="0" smtClean="0"/>
              <a:t>College Visits</a:t>
            </a:r>
          </a:p>
          <a:p>
            <a:pPr lvl="1"/>
            <a:r>
              <a:rPr lang="en-US" dirty="0" smtClean="0"/>
              <a:t>Campus Visit Checklist</a:t>
            </a:r>
          </a:p>
          <a:p>
            <a:pPr lvl="1"/>
            <a:r>
              <a:rPr lang="en-US" dirty="0" smtClean="0"/>
              <a:t>Best time to visit is when school is in session </a:t>
            </a:r>
          </a:p>
          <a:p>
            <a:pPr lvl="1"/>
            <a:r>
              <a:rPr lang="en-US" dirty="0" smtClean="0"/>
              <a:t>**college videos, lots of information online, visit once accepted</a:t>
            </a:r>
          </a:p>
          <a:p>
            <a:pPr lvl="1"/>
            <a:r>
              <a:rPr lang="en-US" dirty="0" smtClean="0"/>
              <a:t>Bring back documentation for the Attendance Office</a:t>
            </a:r>
          </a:p>
          <a:p>
            <a:pPr lvl="1"/>
            <a:r>
              <a:rPr lang="en-US" dirty="0" smtClean="0"/>
              <a:t>Students are permitted two absences for College Visits</a:t>
            </a:r>
          </a:p>
        </p:txBody>
      </p:sp>
      <p:sp>
        <p:nvSpPr>
          <p:cNvPr id="3" name="Title 2"/>
          <p:cNvSpPr>
            <a:spLocks noGrp="1"/>
          </p:cNvSpPr>
          <p:nvPr>
            <p:ph type="title"/>
          </p:nvPr>
        </p:nvSpPr>
        <p:spPr/>
        <p:txBody>
          <a:bodyPr/>
          <a:lstStyle/>
          <a:p>
            <a:r>
              <a:rPr lang="en-US" dirty="0" smtClean="0">
                <a:solidFill>
                  <a:srgbClr val="0070C0"/>
                </a:solidFill>
              </a:rPr>
              <a:t>Explore Colleges/Universities</a:t>
            </a:r>
            <a:endParaRPr lang="en-US" dirty="0">
              <a:solidFill>
                <a:srgbClr val="0070C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buNone/>
            </a:pPr>
            <a:r>
              <a:rPr lang="en-US" sz="2800" dirty="0" smtClean="0"/>
              <a:t>Representative Visits to Lake Central High School</a:t>
            </a:r>
          </a:p>
          <a:p>
            <a:r>
              <a:rPr lang="en-US" sz="2400" dirty="0" smtClean="0"/>
              <a:t>By listing schools you are interested in, you will be notified through </a:t>
            </a:r>
            <a:r>
              <a:rPr lang="en-US" sz="2400" dirty="0" err="1" smtClean="0"/>
              <a:t>Naviance</a:t>
            </a:r>
            <a:r>
              <a:rPr lang="en-US" sz="2400" dirty="0" smtClean="0"/>
              <a:t> when that university representative will be visiting LCHS.</a:t>
            </a:r>
          </a:p>
          <a:p>
            <a:r>
              <a:rPr lang="en-US" sz="2400" dirty="0" smtClean="0"/>
              <a:t>Visits are also announced on the Daily Announcements and via the @</a:t>
            </a:r>
            <a:r>
              <a:rPr lang="en-US" sz="2400" dirty="0" err="1" smtClean="0"/>
              <a:t>LCHS_Guidance</a:t>
            </a:r>
            <a:r>
              <a:rPr lang="en-US" sz="2400" dirty="0" smtClean="0"/>
              <a:t> Twitter account.</a:t>
            </a:r>
            <a:endParaRPr lang="en-US" sz="2400" dirty="0"/>
          </a:p>
        </p:txBody>
      </p:sp>
      <p:sp>
        <p:nvSpPr>
          <p:cNvPr id="3" name="Title 2"/>
          <p:cNvSpPr>
            <a:spLocks noGrp="1"/>
          </p:cNvSpPr>
          <p:nvPr>
            <p:ph type="title"/>
          </p:nvPr>
        </p:nvSpPr>
        <p:spPr/>
        <p:txBody>
          <a:bodyPr/>
          <a:lstStyle/>
          <a:p>
            <a:r>
              <a:rPr lang="en-US" dirty="0" smtClean="0">
                <a:solidFill>
                  <a:srgbClr val="0070C0"/>
                </a:solidFill>
              </a:rPr>
              <a:t>Explore Colleges/Universities</a:t>
            </a:r>
            <a:endParaRPr lang="en-US" dirty="0">
              <a:solidFill>
                <a:srgbClr val="0070C0"/>
              </a:solidFill>
            </a:endParaRPr>
          </a:p>
        </p:txBody>
      </p:sp>
      <p:sp>
        <p:nvSpPr>
          <p:cNvPr id="4" name="Rectangle 3"/>
          <p:cNvSpPr/>
          <p:nvPr/>
        </p:nvSpPr>
        <p:spPr>
          <a:xfrm>
            <a:off x="4442798" y="3244334"/>
            <a:ext cx="258404" cy="369332"/>
          </a:xfrm>
          <a:prstGeom prst="rect">
            <a:avLst/>
          </a:prstGeom>
        </p:spPr>
        <p:txBody>
          <a:bodyPr wrap="none">
            <a:spAutoFit/>
          </a:bodyPr>
          <a:lstStyle/>
          <a:p>
            <a:r>
              <a:rPr lang="en-US" dirty="0" smtClean="0"/>
              <a:t>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Students only! </a:t>
            </a:r>
          </a:p>
          <a:p>
            <a:r>
              <a:rPr lang="en-US" dirty="0" smtClean="0"/>
              <a:t>student email and ID</a:t>
            </a:r>
          </a:p>
          <a:p>
            <a:r>
              <a:rPr lang="en-US" dirty="0" smtClean="0"/>
              <a:t>Login issues: email sbereda@lcscmail.com</a:t>
            </a:r>
          </a:p>
          <a:p>
            <a:r>
              <a:rPr lang="en-US" b="1" dirty="0" smtClean="0"/>
              <a:t>WITHIN NAVIANCE</a:t>
            </a:r>
          </a:p>
          <a:p>
            <a:r>
              <a:rPr lang="en-US" dirty="0" smtClean="0"/>
              <a:t>ABOUT </a:t>
            </a:r>
            <a:r>
              <a:rPr lang="en-US" dirty="0" err="1" smtClean="0"/>
              <a:t>ME:Career</a:t>
            </a:r>
            <a:r>
              <a:rPr lang="en-US" dirty="0" smtClean="0"/>
              <a:t> Interest Profiler/Learning Style Inventory, Resume</a:t>
            </a:r>
          </a:p>
          <a:p>
            <a:r>
              <a:rPr lang="en-US" dirty="0" smtClean="0"/>
              <a:t>COLLEGES: </a:t>
            </a:r>
            <a:r>
              <a:rPr lang="en-US" dirty="0" err="1" smtClean="0"/>
              <a:t>Supermatch</a:t>
            </a:r>
            <a:r>
              <a:rPr lang="en-US" dirty="0" smtClean="0"/>
              <a:t>, </a:t>
            </a:r>
            <a:r>
              <a:rPr lang="en-US" dirty="0" err="1" smtClean="0"/>
              <a:t>Scattegrams</a:t>
            </a:r>
            <a:r>
              <a:rPr lang="en-US" dirty="0" smtClean="0"/>
              <a:t>, Scholarships, College Acceptance, Letters of Recommendation </a:t>
            </a:r>
          </a:p>
          <a:p>
            <a:r>
              <a:rPr lang="en-US" dirty="0" smtClean="0"/>
              <a:t>CAREERS: </a:t>
            </a:r>
            <a:r>
              <a:rPr lang="en-US" dirty="0" err="1" smtClean="0"/>
              <a:t>Roadtrip</a:t>
            </a:r>
            <a:r>
              <a:rPr lang="en-US" dirty="0" smtClean="0"/>
              <a:t> Nation, Explore Careers</a:t>
            </a:r>
          </a:p>
          <a:p>
            <a:r>
              <a:rPr lang="en-US" dirty="0" smtClean="0"/>
              <a:t>PLANNER: Calendar, track deadlines</a:t>
            </a:r>
          </a:p>
          <a:p>
            <a:endParaRPr lang="en-US" dirty="0"/>
          </a:p>
        </p:txBody>
      </p:sp>
      <p:sp>
        <p:nvSpPr>
          <p:cNvPr id="3" name="Title 2"/>
          <p:cNvSpPr>
            <a:spLocks noGrp="1"/>
          </p:cNvSpPr>
          <p:nvPr>
            <p:ph type="title"/>
          </p:nvPr>
        </p:nvSpPr>
        <p:spPr/>
        <p:txBody>
          <a:bodyPr/>
          <a:lstStyle/>
          <a:p>
            <a:r>
              <a:rPr lang="en-US" dirty="0" err="1" smtClean="0"/>
              <a:t>Naviance</a:t>
            </a:r>
            <a:r>
              <a:rPr lang="en-US" dirty="0" smtClean="0"/>
              <a:t>: What it has to offer</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676400" y="228600"/>
            <a:ext cx="12649200" cy="5821363"/>
          </a:xfrm>
        </p:spPr>
        <p:txBody>
          <a:bodyPr/>
          <a:lstStyle/>
          <a:p>
            <a:endParaRPr lang="en-US" dirty="0"/>
          </a:p>
        </p:txBody>
      </p:sp>
      <p:sp>
        <p:nvSpPr>
          <p:cNvPr id="3" name="Title 2"/>
          <p:cNvSpPr>
            <a:spLocks noGrp="1"/>
          </p:cNvSpPr>
          <p:nvPr>
            <p:ph type="title"/>
          </p:nvPr>
        </p:nvSpPr>
        <p:spPr/>
        <p:txBody>
          <a:bodyPr/>
          <a:lstStyle/>
          <a:p>
            <a:endParaRPr lang="en-US"/>
          </a:p>
        </p:txBody>
      </p:sp>
      <p:pic>
        <p:nvPicPr>
          <p:cNvPr id="1026" name="Picture 2" descr="https://lh4.googleusercontent.com/9bmPcz_ujNmkoL1oXtQbMScmHfyyCH1oxMrcmblA0zVM8lzht8L0rhc3hS0I-uBDCs9fkpJRtkxD4XYCXSeZW4PDMbm8TtU3juftnm8x3u3vJZtWL36b206cVx6iyygAQ2Jf7ZJfDn0"/>
          <p:cNvPicPr>
            <a:picLocks noChangeAspect="1" noChangeArrowheads="1"/>
          </p:cNvPicPr>
          <p:nvPr/>
        </p:nvPicPr>
        <p:blipFill>
          <a:blip r:embed="rId2" cstate="print"/>
          <a:srcRect/>
          <a:stretch>
            <a:fillRect/>
          </a:stretch>
        </p:blipFill>
        <p:spPr bwMode="auto">
          <a:xfrm>
            <a:off x="-2209800" y="-304800"/>
            <a:ext cx="13011150" cy="7467600"/>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algn="ctr"/>
            <a:r>
              <a:rPr lang="en-US" dirty="0" smtClean="0"/>
              <a:t>More Information Found On </a:t>
            </a:r>
            <a:r>
              <a:rPr lang="en-US" dirty="0" err="1" smtClean="0"/>
              <a:t>Naviance</a:t>
            </a:r>
            <a:endParaRPr lang="en-US" dirty="0"/>
          </a:p>
        </p:txBody>
      </p:sp>
      <p:pic>
        <p:nvPicPr>
          <p:cNvPr id="4" name="Google Shape;138;p19"/>
          <p:cNvPicPr preferRelativeResize="0">
            <a:picLocks noGrp="1"/>
          </p:cNvPicPr>
          <p:nvPr>
            <p:ph idx="1"/>
          </p:nvPr>
        </p:nvPicPr>
        <p:blipFill rotWithShape="1">
          <a:blip r:embed="rId2" cstate="print">
            <a:alphaModFix/>
          </a:blip>
          <a:srcRect l="16296" t="34471" r="16585" b="18249"/>
          <a:stretch/>
        </p:blipFill>
        <p:spPr>
          <a:xfrm>
            <a:off x="457200" y="2182382"/>
            <a:ext cx="8229600" cy="3123473"/>
          </a:xfrm>
          <a:prstGeom prst="rect">
            <a:avLst/>
          </a:prstGeom>
          <a:noFill/>
          <a:ln>
            <a:noFill/>
          </a:ln>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1865</TotalTime>
  <Words>1216</Words>
  <Application>Microsoft Office PowerPoint</Application>
  <PresentationFormat>On-screen Show (4:3)</PresentationFormat>
  <Paragraphs>155</Paragraphs>
  <Slides>24</Slides>
  <Notes>1</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Concourse</vt:lpstr>
      <vt:lpstr>Welcome to Lake Central High School’s College-Bound Junior  Meeting </vt:lpstr>
      <vt:lpstr>Lake Central High School Guidance Staff</vt:lpstr>
      <vt:lpstr>Agenda</vt:lpstr>
      <vt:lpstr>Slide 4</vt:lpstr>
      <vt:lpstr>Explore Colleges/Universities</vt:lpstr>
      <vt:lpstr>Explore Colleges/Universities</vt:lpstr>
      <vt:lpstr>Naviance: What it has to offer</vt:lpstr>
      <vt:lpstr>Slide 8</vt:lpstr>
      <vt:lpstr>More Information Found On Naviance</vt:lpstr>
      <vt:lpstr>Upcoming Video Meetings </vt:lpstr>
      <vt:lpstr>ACT/SAT Prep and Exams</vt:lpstr>
      <vt:lpstr>College Application Process</vt:lpstr>
      <vt:lpstr>College Application Process</vt:lpstr>
      <vt:lpstr>College Application Process</vt:lpstr>
      <vt:lpstr>When to Apply</vt:lpstr>
      <vt:lpstr>The Common Application</vt:lpstr>
      <vt:lpstr>The Common Application</vt:lpstr>
      <vt:lpstr>Common Application</vt:lpstr>
      <vt:lpstr>ESSAY Prompts 20-21</vt:lpstr>
      <vt:lpstr>Request Teacher Recommendations</vt:lpstr>
      <vt:lpstr>Request Teacher Recommendations</vt:lpstr>
      <vt:lpstr>Important Information!!!</vt:lpstr>
      <vt:lpstr>Slide 23</vt:lpstr>
      <vt:lpstr>Slide 24</vt:lpstr>
    </vt:vector>
  </TitlesOfParts>
  <Company>Lake Central School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Lake Central High School’s College-Bound Junior Parent Meeting</dc:title>
  <dc:creator>btoth</dc:creator>
  <cp:lastModifiedBy>Sherrie &amp; Jim</cp:lastModifiedBy>
  <cp:revision>94</cp:revision>
  <dcterms:created xsi:type="dcterms:W3CDTF">2018-03-01T17:56:54Z</dcterms:created>
  <dcterms:modified xsi:type="dcterms:W3CDTF">2020-04-15T16:32:33Z</dcterms:modified>
</cp:coreProperties>
</file>