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embeddedFontLst>
    <p:embeddedFont>
      <p:font typeface="Nunito" panose="020B0604020202020204" charset="0"/>
      <p:regular r:id="rId17"/>
      <p:bold r:id="rId18"/>
      <p:italic r:id="rId19"/>
      <p:boldItalic r:id="rId20"/>
    </p:embeddedFont>
    <p:embeddedFont>
      <p:font typeface="Calibri" panose="020F0502020204030204" pitchFamily="34" charset="0"/>
      <p:regular r:id="rId21"/>
      <p:bold r:id="rId22"/>
      <p:italic r:id="rId23"/>
      <p:boldItalic r:id="rId2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21" d="100"/>
          <a:sy n="121" d="100"/>
        </p:scale>
        <p:origin x="-346" y="6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2.fntdata"/><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font" Target="fonts/font5.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1.fntdata"/><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8.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7.fntdata"/><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6.fntdata"/><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150442601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774aee664f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774aee664f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774aee664f_0_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7" name="Google Shape;177;g774aee664f_0_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774aee664f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774aee664f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77bbba5ada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77bbba5ada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77bbba5ada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77bbba5ada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84afb4ea02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84afb4ea02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g84afb4ea02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7" name="Google Shape;137;g84afb4ea0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84afb4ea02_0_30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84afb4ea02_0_3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Google Shape;146;g84afb4ea02_0_3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7" name="Google Shape;147;g84afb4ea02_0_3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774aee664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2" name="Google Shape;152;g774aee664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774aee664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774aee664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774aee664f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774aee664f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774aee664f_0_1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774aee664f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accent6"/>
        </a:solidFill>
        <a:effectLst/>
      </p:bgPr>
    </p:bg>
    <p:spTree>
      <p:nvGrpSpPr>
        <p:cNvPr id="1"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a:off x="509632"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17;p2"/>
            <p:cNvSpPr/>
            <p:nvPr/>
          </p:nvSpPr>
          <p:spPr>
            <a:xfrm>
              <a:off x="255200" y="592"/>
              <a:ext cx="1741500" cy="10443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20;p2"/>
            <p:cNvSpPr/>
            <p:nvPr/>
          </p:nvSpPr>
          <p:spPr>
            <a:xfrm>
              <a:off x="1159826"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 name="Google Shape;21;p2"/>
            <p:cNvSpPr/>
            <p:nvPr/>
          </p:nvSpPr>
          <p:spPr>
            <a:xfrm>
              <a:off x="905395" y="592"/>
              <a:ext cx="1741500" cy="1044300"/>
            </a:xfrm>
            <a:prstGeom prst="parallelogram">
              <a:avLst>
                <a:gd name="adj" fmla="val 153193"/>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2"/>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2"/>
            <p:cNvSpPr/>
            <p:nvPr/>
          </p:nvSpPr>
          <p:spPr>
            <a:xfrm>
              <a:off x="7279439"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2"/>
            <p:cNvSpPr/>
            <p:nvPr/>
          </p:nvSpPr>
          <p:spPr>
            <a:xfrm>
              <a:off x="6917201" y="0"/>
              <a:ext cx="1503300" cy="863400"/>
            </a:xfrm>
            <a:prstGeom prst="parallelogram">
              <a:avLst>
                <a:gd name="adj" fmla="val 158024"/>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2"/>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2"/>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4" name="Google Shape;34;p2"/>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a:endParaRPr/>
          </a:p>
        </p:txBody>
      </p:sp>
      <p:sp>
        <p:nvSpPr>
          <p:cNvPr id="35" name="Google Shape;35;p2"/>
          <p:cNvSpPr txBox="1">
            <a:spLocks noGrp="1"/>
          </p:cNvSpPr>
          <p:nvPr>
            <p:ph type="subTitle" idx="1"/>
          </p:nvPr>
        </p:nvSpPr>
        <p:spPr>
          <a:xfrm>
            <a:off x="1858700" y="3413158"/>
            <a:ext cx="5361300" cy="52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36" name="Google Shape;36;p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bg>
      <p:bgPr>
        <a:solidFill>
          <a:schemeClr val="accent3"/>
        </a:solidFill>
        <a:effectLst/>
      </p:bgPr>
    </p:bg>
    <p:spTree>
      <p:nvGrpSpPr>
        <p:cNvPr id="1"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19" name="Google Shape;119;p11"/>
          <p:cNvSpPr txBox="1">
            <a:spLocks noGrp="1"/>
          </p:cNvSpPr>
          <p:nvPr>
            <p:ph type="title" hasCustomPrompt="1"/>
          </p:nvPr>
        </p:nvSpPr>
        <p:spPr>
          <a:xfrm>
            <a:off x="1385850" y="1383850"/>
            <a:ext cx="6372300" cy="13797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a:spLocks noGrp="1"/>
          </p:cNvSpPr>
          <p:nvPr>
            <p:ph type="body" idx="1"/>
          </p:nvPr>
        </p:nvSpPr>
        <p:spPr>
          <a:xfrm>
            <a:off x="1385850" y="2863850"/>
            <a:ext cx="6372300" cy="641100"/>
          </a:xfrm>
          <a:prstGeom prst="rect">
            <a:avLst/>
          </a:prstGeom>
        </p:spPr>
        <p:txBody>
          <a:bodyPr spcFirstLastPara="1" wrap="square" lIns="91425" tIns="91425" rIns="91425" bIns="91425" anchor="t" anchorCtr="0">
            <a:noAutofit/>
          </a:bodyPr>
          <a:lstStyle>
            <a:lvl1pPr marL="457200" lvl="0" indent="-311150" algn="ctr">
              <a:spcBef>
                <a:spcPts val="0"/>
              </a:spcBef>
              <a:spcAft>
                <a:spcPts val="0"/>
              </a:spcAft>
              <a:buSzPts val="1300"/>
              <a:buChar char="●"/>
              <a:defRPr/>
            </a:lvl1pPr>
            <a:lvl2pPr marL="914400" lvl="1" indent="-298450" algn="ctr">
              <a:spcBef>
                <a:spcPts val="1600"/>
              </a:spcBef>
              <a:spcAft>
                <a:spcPts val="0"/>
              </a:spcAft>
              <a:buSzPts val="1100"/>
              <a:buChar char="○"/>
              <a:defRPr/>
            </a:lvl2pPr>
            <a:lvl3pPr marL="1371600" lvl="2" indent="-298450" algn="ctr">
              <a:spcBef>
                <a:spcPts val="1600"/>
              </a:spcBef>
              <a:spcAft>
                <a:spcPts val="0"/>
              </a:spcAft>
              <a:buSzPts val="1100"/>
              <a:buChar char="■"/>
              <a:defRPr/>
            </a:lvl3pPr>
            <a:lvl4pPr marL="1828800" lvl="3" indent="-298450" algn="ctr">
              <a:spcBef>
                <a:spcPts val="1600"/>
              </a:spcBef>
              <a:spcAft>
                <a:spcPts val="0"/>
              </a:spcAft>
              <a:buSzPts val="1100"/>
              <a:buChar char="●"/>
              <a:defRPr/>
            </a:lvl4pPr>
            <a:lvl5pPr marL="2286000" lvl="4" indent="-298450" algn="ctr">
              <a:spcBef>
                <a:spcPts val="1600"/>
              </a:spcBef>
              <a:spcAft>
                <a:spcPts val="0"/>
              </a:spcAft>
              <a:buSzPts val="1100"/>
              <a:buChar char="○"/>
              <a:defRPr/>
            </a:lvl5pPr>
            <a:lvl6pPr marL="2743200" lvl="5" indent="-298450" algn="ctr">
              <a:spcBef>
                <a:spcPts val="1600"/>
              </a:spcBef>
              <a:spcAft>
                <a:spcPts val="0"/>
              </a:spcAft>
              <a:buSzPts val="1100"/>
              <a:buChar char="■"/>
              <a:defRPr/>
            </a:lvl6pPr>
            <a:lvl7pPr marL="3200400" lvl="6" indent="-298450" algn="ctr">
              <a:spcBef>
                <a:spcPts val="1600"/>
              </a:spcBef>
              <a:spcAft>
                <a:spcPts val="0"/>
              </a:spcAft>
              <a:buSzPts val="1100"/>
              <a:buChar char="●"/>
              <a:defRPr/>
            </a:lvl7pPr>
            <a:lvl8pPr marL="3657600" lvl="7" indent="-298450" algn="ctr">
              <a:spcBef>
                <a:spcPts val="1600"/>
              </a:spcBef>
              <a:spcAft>
                <a:spcPts val="0"/>
              </a:spcAft>
              <a:buSzPts val="1100"/>
              <a:buChar char="○"/>
              <a:defRPr/>
            </a:lvl8pPr>
            <a:lvl9pPr marL="4114800" lvl="8" indent="-298450" algn="ctr">
              <a:spcBef>
                <a:spcPts val="1600"/>
              </a:spcBef>
              <a:spcAft>
                <a:spcPts val="1600"/>
              </a:spcAft>
              <a:buSzPts val="1100"/>
              <a:buChar char="■"/>
              <a:defRPr/>
            </a:lvl9pPr>
          </a:lstStyle>
          <a:p>
            <a:endParaRPr/>
          </a:p>
        </p:txBody>
      </p:sp>
      <p:sp>
        <p:nvSpPr>
          <p:cNvPr id="121" name="Google Shape;121;p11"/>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2"/>
        <p:cNvGrpSpPr/>
        <p:nvPr/>
      </p:nvGrpSpPr>
      <p:grpSpPr>
        <a:xfrm>
          <a:off x="0" y="0"/>
          <a:ext cx="0" cy="0"/>
          <a:chOff x="0" y="0"/>
          <a:chExt cx="0" cy="0"/>
        </a:xfrm>
      </p:grpSpPr>
      <p:sp>
        <p:nvSpPr>
          <p:cNvPr id="123" name="Google Shape;123;p12"/>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bg>
      <p:bgPr>
        <a:solidFill>
          <a:schemeClr val="accent3"/>
        </a:solidFill>
        <a:effectLst/>
      </p:bgPr>
    </p:bg>
    <p:spTree>
      <p:nvGrpSpPr>
        <p:cNvPr id="1"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41;p3"/>
            <p:cNvSpPr/>
            <p:nvPr/>
          </p:nvSpPr>
          <p:spPr>
            <a:xfrm>
              <a:off x="7279439"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42;p3"/>
            <p:cNvSpPr/>
            <p:nvPr/>
          </p:nvSpPr>
          <p:spPr>
            <a:xfrm>
              <a:off x="6917201" y="0"/>
              <a:ext cx="1503300" cy="863400"/>
            </a:xfrm>
            <a:prstGeom prst="parallelogram">
              <a:avLst>
                <a:gd name="adj" fmla="val 158024"/>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45;p3"/>
            <p:cNvSpPr/>
            <p:nvPr/>
          </p:nvSpPr>
          <p:spPr>
            <a:xfrm>
              <a:off x="7279439"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46;p3"/>
            <p:cNvSpPr/>
            <p:nvPr/>
          </p:nvSpPr>
          <p:spPr>
            <a:xfrm>
              <a:off x="6917201" y="0"/>
              <a:ext cx="1503300" cy="863400"/>
            </a:xfrm>
            <a:prstGeom prst="parallelogram">
              <a:avLst>
                <a:gd name="adj" fmla="val 158024"/>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7" name="Google Shape;47;p3"/>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a:endParaRPr/>
          </a:p>
        </p:txBody>
      </p:sp>
      <p:sp>
        <p:nvSpPr>
          <p:cNvPr id="48" name="Google Shape;48;p3"/>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bg>
      <p:bgPr>
        <a:solidFill>
          <a:schemeClr val="dk2"/>
        </a:solidFill>
        <a:effectLst/>
      </p:bgPr>
    </p:bg>
    <p:spTree>
      <p:nvGrpSpPr>
        <p:cNvPr id="1"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4"/>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54" name="Google Shape;54;p4"/>
          <p:cNvSpPr txBox="1">
            <a:spLocks noGrp="1"/>
          </p:cNvSpPr>
          <p:nvPr>
            <p:ph type="body" idx="1"/>
          </p:nvPr>
        </p:nvSpPr>
        <p:spPr>
          <a:xfrm>
            <a:off x="819150" y="1990725"/>
            <a:ext cx="7505700" cy="24480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55" name="Google Shape;55;p4"/>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bg>
      <p:bgPr>
        <a:solidFill>
          <a:schemeClr val="dk2"/>
        </a:solidFill>
        <a:effectLst/>
      </p:bgPr>
    </p:bg>
    <p:spTree>
      <p:nvGrpSpPr>
        <p:cNvPr id="1"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5"/>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1" name="Google Shape;61;p5"/>
          <p:cNvSpPr txBox="1">
            <a:spLocks noGrp="1"/>
          </p:cNvSpPr>
          <p:nvPr>
            <p:ph type="body" idx="1"/>
          </p:nvPr>
        </p:nvSpPr>
        <p:spPr>
          <a:xfrm>
            <a:off x="819150" y="1990725"/>
            <a:ext cx="3686100" cy="24480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2" name="Google Shape;62;p5"/>
          <p:cNvSpPr txBox="1">
            <a:spLocks noGrp="1"/>
          </p:cNvSpPr>
          <p:nvPr>
            <p:ph type="body" idx="2"/>
          </p:nvPr>
        </p:nvSpPr>
        <p:spPr>
          <a:xfrm>
            <a:off x="4638675" y="1990725"/>
            <a:ext cx="3686100" cy="24480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63" name="Google Shape;63;p5"/>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bg>
      <p:bgPr>
        <a:solidFill>
          <a:schemeClr val="dk2"/>
        </a:solidFill>
        <a:effectLst/>
      </p:bgPr>
    </p:bg>
    <p:spTree>
      <p:nvGrpSpPr>
        <p:cNvPr id="1"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6"/>
          <p:cNvSpPr txBox="1">
            <a:spLocks noGrp="1"/>
          </p:cNvSpPr>
          <p:nvPr>
            <p:ph type="title"/>
          </p:nvPr>
        </p:nvSpPr>
        <p:spPr>
          <a:xfrm>
            <a:off x="819150" y="845600"/>
            <a:ext cx="7505700" cy="9546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69" name="Google Shape;69;p6"/>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bg>
      <p:bgPr>
        <a:solidFill>
          <a:schemeClr val="accent3"/>
        </a:solidFill>
        <a:effectLst/>
      </p:bgPr>
    </p:bg>
    <p:spTree>
      <p:nvGrpSpPr>
        <p:cNvPr id="1"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7"/>
          <p:cNvSpPr/>
          <p:nvPr/>
        </p:nvSpPr>
        <p:spPr>
          <a:xfrm>
            <a:off x="31" y="2824500"/>
            <a:ext cx="7370400" cy="23190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7"/>
          <p:cNvSpPr txBox="1">
            <a:spLocks noGrp="1"/>
          </p:cNvSpPr>
          <p:nvPr>
            <p:ph type="title"/>
          </p:nvPr>
        </p:nvSpPr>
        <p:spPr>
          <a:xfrm>
            <a:off x="819150" y="845600"/>
            <a:ext cx="3709200" cy="13830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75" name="Google Shape;75;p7"/>
          <p:cNvSpPr txBox="1">
            <a:spLocks noGrp="1"/>
          </p:cNvSpPr>
          <p:nvPr>
            <p:ph type="body" idx="1"/>
          </p:nvPr>
        </p:nvSpPr>
        <p:spPr>
          <a:xfrm>
            <a:off x="830700" y="2319050"/>
            <a:ext cx="3709200" cy="21198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76" name="Google Shape;76;p7"/>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1"/>
        </a:solidFill>
        <a:effectLst/>
      </p:bgPr>
    </p:bg>
    <p:spTree>
      <p:nvGrpSpPr>
        <p:cNvPr id="1"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a:off x="4093430"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a:off x="3961956" y="4383950"/>
              <a:ext cx="897600" cy="548700"/>
            </a:xfrm>
            <a:prstGeom prst="parallelogram">
              <a:avLst>
                <a:gd name="adj" fmla="val 153193"/>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a:off x="7279439"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a:off x="6917201" y="0"/>
              <a:ext cx="1503300" cy="863400"/>
            </a:xfrm>
            <a:prstGeom prst="parallelogram">
              <a:avLst>
                <a:gd name="adj" fmla="val 158024"/>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 name="Google Shape;91;p8"/>
            <p:cNvSpPr/>
            <p:nvPr/>
          </p:nvSpPr>
          <p:spPr>
            <a:xfrm>
              <a:off x="7279439"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2" name="Google Shape;92;p8"/>
            <p:cNvSpPr/>
            <p:nvPr/>
          </p:nvSpPr>
          <p:spPr>
            <a:xfrm>
              <a:off x="6917201" y="0"/>
              <a:ext cx="1503300" cy="863400"/>
            </a:xfrm>
            <a:prstGeom prst="parallelogram">
              <a:avLst>
                <a:gd name="adj" fmla="val 158024"/>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3" name="Google Shape;93;p8"/>
          <p:cNvSpPr txBox="1">
            <a:spLocks noGrp="1"/>
          </p:cNvSpPr>
          <p:nvPr>
            <p:ph type="title"/>
          </p:nvPr>
        </p:nvSpPr>
        <p:spPr>
          <a:xfrm>
            <a:off x="1393929" y="1301146"/>
            <a:ext cx="6366900" cy="2539200"/>
          </a:xfrm>
          <a:prstGeom prst="rect">
            <a:avLst/>
          </a:prstGeom>
        </p:spPr>
        <p:txBody>
          <a:bodyPr spcFirstLastPara="1" wrap="square" lIns="91425" tIns="91425" rIns="91425" bIns="91425" anchor="ctr" anchorCtr="0">
            <a:no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a:endParaRPr/>
          </a:p>
        </p:txBody>
      </p:sp>
      <p:sp>
        <p:nvSpPr>
          <p:cNvPr id="94" name="Google Shape;94;p8"/>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bg>
      <p:bgPr>
        <a:solidFill>
          <a:schemeClr val="dk2"/>
        </a:solidFill>
        <a:effectLst/>
      </p:bgPr>
    </p:bg>
    <p:spTree>
      <p:nvGrpSpPr>
        <p:cNvPr id="1"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 name="Google Shape;99;p9"/>
          <p:cNvSpPr txBox="1">
            <a:spLocks noGrp="1"/>
          </p:cNvSpPr>
          <p:nvPr>
            <p:ph type="title"/>
          </p:nvPr>
        </p:nvSpPr>
        <p:spPr>
          <a:xfrm>
            <a:off x="819150" y="845600"/>
            <a:ext cx="6424200" cy="705000"/>
          </a:xfrm>
          <a:prstGeom prst="rect">
            <a:avLst/>
          </a:prstGeom>
        </p:spPr>
        <p:txBody>
          <a:bodyPr spcFirstLastPara="1" wrap="square" lIns="91425" tIns="91425" rIns="91425" bIns="91425" anchor="t" anchorCtr="0">
            <a:no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a:endParaRPr/>
          </a:p>
        </p:txBody>
      </p:sp>
      <p:sp>
        <p:nvSpPr>
          <p:cNvPr id="100" name="Google Shape;100;p9"/>
          <p:cNvSpPr txBox="1">
            <a:spLocks noGrp="1"/>
          </p:cNvSpPr>
          <p:nvPr>
            <p:ph type="subTitle" idx="1"/>
          </p:nvPr>
        </p:nvSpPr>
        <p:spPr>
          <a:xfrm>
            <a:off x="819150" y="1550700"/>
            <a:ext cx="5859900" cy="3936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a:endParaRPr/>
          </a:p>
        </p:txBody>
      </p:sp>
      <p:sp>
        <p:nvSpPr>
          <p:cNvPr id="101" name="Google Shape;101;p9"/>
          <p:cNvSpPr txBox="1">
            <a:spLocks noGrp="1"/>
          </p:cNvSpPr>
          <p:nvPr>
            <p:ph type="body" idx="2"/>
          </p:nvPr>
        </p:nvSpPr>
        <p:spPr>
          <a:xfrm>
            <a:off x="819150" y="2467050"/>
            <a:ext cx="5859900" cy="2095500"/>
          </a:xfrm>
          <a:prstGeom prst="rect">
            <a:avLst/>
          </a:prstGeom>
        </p:spPr>
        <p:txBody>
          <a:bodyPr spcFirstLastPara="1" wrap="square" lIns="91425" tIns="91425" rIns="91425" bIns="91425" anchor="t" anchorCtr="0">
            <a:noAutofit/>
          </a:bodyPr>
          <a:lstStyle>
            <a:lvl1pPr marL="457200" lvl="0" indent="-311150">
              <a:spcBef>
                <a:spcPts val="0"/>
              </a:spcBef>
              <a:spcAft>
                <a:spcPts val="0"/>
              </a:spcAft>
              <a:buSzPts val="1300"/>
              <a:buChar char="●"/>
              <a:defRPr/>
            </a:lvl1pPr>
            <a:lvl2pPr marL="914400" lvl="1" indent="-298450">
              <a:spcBef>
                <a:spcPts val="1600"/>
              </a:spcBef>
              <a:spcAft>
                <a:spcPts val="0"/>
              </a:spcAft>
              <a:buSzPts val="1100"/>
              <a:buChar char="○"/>
              <a:defRPr/>
            </a:lvl2pPr>
            <a:lvl3pPr marL="1371600" lvl="2" indent="-298450">
              <a:spcBef>
                <a:spcPts val="1600"/>
              </a:spcBef>
              <a:spcAft>
                <a:spcPts val="0"/>
              </a:spcAft>
              <a:buSzPts val="1100"/>
              <a:buChar char="■"/>
              <a:defRPr/>
            </a:lvl3pPr>
            <a:lvl4pPr marL="1828800" lvl="3" indent="-298450">
              <a:spcBef>
                <a:spcPts val="1600"/>
              </a:spcBef>
              <a:spcAft>
                <a:spcPts val="0"/>
              </a:spcAft>
              <a:buSzPts val="1100"/>
              <a:buChar char="●"/>
              <a:defRPr/>
            </a:lvl4pPr>
            <a:lvl5pPr marL="2286000" lvl="4" indent="-298450">
              <a:spcBef>
                <a:spcPts val="1600"/>
              </a:spcBef>
              <a:spcAft>
                <a:spcPts val="0"/>
              </a:spcAft>
              <a:buSzPts val="1100"/>
              <a:buChar char="○"/>
              <a:defRPr/>
            </a:lvl5pPr>
            <a:lvl6pPr marL="2743200" lvl="5" indent="-298450">
              <a:spcBef>
                <a:spcPts val="1600"/>
              </a:spcBef>
              <a:spcAft>
                <a:spcPts val="0"/>
              </a:spcAft>
              <a:buSzPts val="1100"/>
              <a:buChar char="■"/>
              <a:defRPr/>
            </a:lvl6pPr>
            <a:lvl7pPr marL="3200400" lvl="6" indent="-298450">
              <a:spcBef>
                <a:spcPts val="1600"/>
              </a:spcBef>
              <a:spcAft>
                <a:spcPts val="0"/>
              </a:spcAft>
              <a:buSzPts val="1100"/>
              <a:buChar char="●"/>
              <a:defRPr/>
            </a:lvl7pPr>
            <a:lvl8pPr marL="3657600" lvl="7" indent="-298450">
              <a:spcBef>
                <a:spcPts val="1600"/>
              </a:spcBef>
              <a:spcAft>
                <a:spcPts val="0"/>
              </a:spcAft>
              <a:buSzPts val="1100"/>
              <a:buChar char="○"/>
              <a:defRPr/>
            </a:lvl8pPr>
            <a:lvl9pPr marL="4114800" lvl="8" indent="-298450">
              <a:spcBef>
                <a:spcPts val="1600"/>
              </a:spcBef>
              <a:spcAft>
                <a:spcPts val="1600"/>
              </a:spcAft>
              <a:buSzPts val="1100"/>
              <a:buChar char="■"/>
              <a:defRPr/>
            </a:lvl9pPr>
          </a:lstStyle>
          <a:p>
            <a:endParaRPr/>
          </a:p>
        </p:txBody>
      </p:sp>
      <p:sp>
        <p:nvSpPr>
          <p:cNvPr id="102" name="Google Shape;102;p9"/>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bg>
      <p:bgPr>
        <a:solidFill>
          <a:schemeClr val="accent1"/>
        </a:solidFill>
        <a:effectLst/>
      </p:bgPr>
    </p:bg>
    <p:spTree>
      <p:nvGrpSpPr>
        <p:cNvPr id="1"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sy="101000" algn="ctr" rotWithShape="0">
              <a:srgbClr val="000000">
                <a:alpha val="400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7" name="Google Shape;107;p10"/>
          <p:cNvSpPr txBox="1">
            <a:spLocks noGrp="1"/>
          </p:cNvSpPr>
          <p:nvPr>
            <p:ph type="body" idx="1"/>
          </p:nvPr>
        </p:nvSpPr>
        <p:spPr>
          <a:xfrm>
            <a:off x="328025" y="4163500"/>
            <a:ext cx="7415100" cy="605100"/>
          </a:xfrm>
          <a:prstGeom prst="rect">
            <a:avLst/>
          </a:prstGeom>
        </p:spPr>
        <p:txBody>
          <a:bodyPr spcFirstLastPara="1" wrap="square" lIns="91425" tIns="91425" rIns="91425" bIns="91425" anchor="b" anchorCtr="0">
            <a:noAutofit/>
          </a:bodyPr>
          <a:lstStyle>
            <a:lvl1pPr marL="457200" lvl="0" indent="-228600">
              <a:lnSpc>
                <a:spcPct val="100000"/>
              </a:lnSpc>
              <a:spcBef>
                <a:spcPts val="0"/>
              </a:spcBef>
              <a:spcAft>
                <a:spcPts val="0"/>
              </a:spcAft>
              <a:buSzPts val="1300"/>
              <a:buNone/>
              <a:defRPr/>
            </a:lvl1pPr>
          </a:lstStyle>
          <a:p>
            <a:endParaRPr/>
          </a:p>
        </p:txBody>
      </p:sp>
      <p:sp>
        <p:nvSpPr>
          <p:cNvPr id="108" name="Google Shape;108;p10"/>
          <p:cNvSpPr txBox="1">
            <a:spLocks noGrp="1"/>
          </p:cNvSpPr>
          <p:nvPr>
            <p:ph type="sldNum" idx="12"/>
          </p:nvPr>
        </p:nvSpPr>
        <p:spPr>
          <a:xfrm>
            <a:off x="8390734" y="4543668"/>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hift">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a:endParaRPr/>
          </a:p>
        </p:txBody>
      </p:sp>
      <p:sp>
        <p:nvSpPr>
          <p:cNvPr id="7" name="Google Shape;7;p1"/>
          <p:cNvSpPr txBox="1">
            <a:spLocks noGrp="1"/>
          </p:cNvSpPr>
          <p:nvPr>
            <p:ph type="body" idx="1"/>
          </p:nvPr>
        </p:nvSpPr>
        <p:spPr>
          <a:xfrm>
            <a:off x="311700" y="1152475"/>
            <a:ext cx="8520600" cy="3391200"/>
          </a:xfrm>
          <a:prstGeom prst="rect">
            <a:avLst/>
          </a:prstGeom>
          <a:noFill/>
          <a:ln>
            <a:noFill/>
          </a:ln>
        </p:spPr>
        <p:txBody>
          <a:bodyPr spcFirstLastPara="1" wrap="square" lIns="91425" tIns="91425" rIns="91425" bIns="91425" anchor="t" anchorCtr="0">
            <a:noAutofit/>
          </a:bodyPr>
          <a:lstStyle>
            <a:lvl1pPr marL="457200" lvl="0" indent="-31115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marL="914400" lvl="1"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marL="1371600" lvl="2"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marL="1828800" lvl="3"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marL="2286000" lvl="4"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marL="2743200" lvl="5"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marL="3200400" lvl="6"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marL="3657600" lvl="7" indent="-298450">
              <a:lnSpc>
                <a:spcPct val="115000"/>
              </a:lnSpc>
              <a:spcBef>
                <a:spcPts val="160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marL="4114800" lvl="8" indent="-298450">
              <a:lnSpc>
                <a:spcPct val="115000"/>
              </a:lnSpc>
              <a:spcBef>
                <a:spcPts val="1600"/>
              </a:spcBef>
              <a:spcAft>
                <a:spcPts val="1600"/>
              </a:spcAft>
              <a:buClr>
                <a:schemeClr val="dk2"/>
              </a:buClr>
              <a:buSzPts val="1100"/>
              <a:buFont typeface="Calibri"/>
              <a:buChar char="■"/>
              <a:defRPr sz="1100">
                <a:solidFill>
                  <a:schemeClr val="dk2"/>
                </a:solidFill>
                <a:latin typeface="Calibri"/>
                <a:ea typeface="Calibri"/>
                <a:cs typeface="Calibri"/>
                <a:sym typeface="Calibri"/>
              </a:defRPr>
            </a:lvl9pPr>
          </a:lstStyle>
          <a:p>
            <a:endParaRPr/>
          </a:p>
        </p:txBody>
      </p:sp>
      <p:sp>
        <p:nvSpPr>
          <p:cNvPr id="8" name="Google Shape;8;p1"/>
          <p:cNvSpPr txBox="1">
            <a:spLocks noGrp="1"/>
          </p:cNvSpPr>
          <p:nvPr>
            <p:ph type="sldNum" idx="12"/>
          </p:nvPr>
        </p:nvSpPr>
        <p:spPr>
          <a:xfrm>
            <a:off x="8390734" y="4543668"/>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13"/>
          <p:cNvSpPr txBox="1">
            <a:spLocks noGrp="1"/>
          </p:cNvSpPr>
          <p:nvPr>
            <p:ph type="ctrTitle"/>
          </p:nvPr>
        </p:nvSpPr>
        <p:spPr>
          <a:xfrm>
            <a:off x="1858703" y="1822833"/>
            <a:ext cx="5361300" cy="1448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a:t>Lunch and Learn: </a:t>
            </a:r>
            <a:endParaRPr/>
          </a:p>
          <a:p>
            <a:pPr marL="0" lvl="0" indent="0" algn="ctr" rtl="0">
              <a:spcBef>
                <a:spcPts val="0"/>
              </a:spcBef>
              <a:spcAft>
                <a:spcPts val="0"/>
              </a:spcAft>
              <a:buNone/>
            </a:pPr>
            <a:endParaRPr/>
          </a:p>
          <a:p>
            <a:pPr marL="0" lvl="0" indent="0" algn="ctr" rtl="0">
              <a:spcBef>
                <a:spcPts val="0"/>
              </a:spcBef>
              <a:spcAft>
                <a:spcPts val="0"/>
              </a:spcAft>
              <a:buNone/>
            </a:pPr>
            <a:r>
              <a:rPr lang="en" sz="5600" b="1"/>
              <a:t>NCAA/NAIA</a:t>
            </a:r>
            <a:endParaRPr sz="5600" b="1"/>
          </a:p>
          <a:p>
            <a:pPr marL="0" lvl="0" indent="0" algn="ctr" rtl="0">
              <a:spcBef>
                <a:spcPts val="0"/>
              </a:spcBef>
              <a:spcAft>
                <a:spcPts val="0"/>
              </a:spcAft>
              <a:buNone/>
            </a:pPr>
            <a:r>
              <a:rPr lang="en"/>
              <a:t>May 13, 2020</a:t>
            </a:r>
            <a:endParaRPr/>
          </a:p>
          <a:p>
            <a:pPr marL="0" lvl="0" indent="0" algn="ctr" rtl="0">
              <a:spcBef>
                <a:spcPts val="0"/>
              </a:spcBef>
              <a:spcAft>
                <a:spcPts val="0"/>
              </a:spcAft>
              <a:buNone/>
            </a:pPr>
            <a:r>
              <a:rPr lang="en"/>
              <a:t>Mr. Golumbeck</a:t>
            </a:r>
            <a:endParaRPr/>
          </a:p>
        </p:txBody>
      </p:sp>
      <p:sp>
        <p:nvSpPr>
          <p:cNvPr id="129" name="Google Shape;129;p13"/>
          <p:cNvSpPr txBox="1">
            <a:spLocks noGrp="1"/>
          </p:cNvSpPr>
          <p:nvPr>
            <p:ph type="subTitle" idx="1"/>
          </p:nvPr>
        </p:nvSpPr>
        <p:spPr>
          <a:xfrm>
            <a:off x="1858700" y="3413158"/>
            <a:ext cx="5361300" cy="52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a:p>
            <a:pPr marL="0" lvl="0" indent="0" algn="ctr"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2"/>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000" b="1" u="sng"/>
              <a:t>AMATEURISM</a:t>
            </a:r>
            <a:endParaRPr sz="4000" b="1" u="sng"/>
          </a:p>
          <a:p>
            <a:pPr marL="0" lvl="0" indent="0" algn="ctr" rtl="0">
              <a:spcBef>
                <a:spcPts val="0"/>
              </a:spcBef>
              <a:spcAft>
                <a:spcPts val="0"/>
              </a:spcAft>
              <a:buNone/>
            </a:pPr>
            <a:r>
              <a:rPr lang="en"/>
              <a:t>If you have questions about actions that could impact your amateurism, contact the NCAA Eligibility Center to ensure your actions will not impact future eligibility</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p23"/>
          <p:cNvSpPr txBox="1">
            <a:spLocks noGrp="1"/>
          </p:cNvSpPr>
          <p:nvPr>
            <p:ph type="title"/>
          </p:nvPr>
        </p:nvSpPr>
        <p:spPr>
          <a:xfrm>
            <a:off x="1888675" y="921550"/>
            <a:ext cx="5377500" cy="31932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u="sng"/>
              <a:t>PROACTIVE REMINDERS </a:t>
            </a:r>
            <a:endParaRPr b="1" u="sng"/>
          </a:p>
          <a:p>
            <a:pPr marL="0" lvl="0" indent="0" algn="ctr" rtl="0">
              <a:spcBef>
                <a:spcPts val="0"/>
              </a:spcBef>
              <a:spcAft>
                <a:spcPts val="0"/>
              </a:spcAft>
              <a:buNone/>
            </a:pPr>
            <a:endParaRPr b="1" u="sng"/>
          </a:p>
          <a:p>
            <a:pPr marL="457200" lvl="0" indent="-368300" algn="ctr" rtl="0">
              <a:spcBef>
                <a:spcPts val="0"/>
              </a:spcBef>
              <a:spcAft>
                <a:spcPts val="0"/>
              </a:spcAft>
              <a:buSzPts val="2200"/>
              <a:buChar char="●"/>
            </a:pPr>
            <a:r>
              <a:rPr lang="en" sz="2200"/>
              <a:t>Share your NCAA ID number with schools recruiting you. </a:t>
            </a:r>
            <a:endParaRPr sz="2200"/>
          </a:p>
          <a:p>
            <a:pPr marL="457200" lvl="0" indent="-368300" algn="ctr" rtl="0">
              <a:spcBef>
                <a:spcPts val="0"/>
              </a:spcBef>
              <a:spcAft>
                <a:spcPts val="0"/>
              </a:spcAft>
              <a:buSzPts val="2200"/>
              <a:buChar char="●"/>
            </a:pPr>
            <a:r>
              <a:rPr lang="en" sz="2200"/>
              <a:t>Don’t forget to apply to the school of your choosing and confirm you’ve been accepted. </a:t>
            </a:r>
            <a:endParaRPr sz="2200"/>
          </a:p>
          <a:p>
            <a:pPr marL="457200" lvl="0" indent="-368300" algn="ctr" rtl="0">
              <a:spcBef>
                <a:spcPts val="0"/>
              </a:spcBef>
              <a:spcAft>
                <a:spcPts val="0"/>
              </a:spcAft>
              <a:buSzPts val="2200"/>
              <a:buChar char="●"/>
            </a:pPr>
            <a:r>
              <a:rPr lang="en" sz="2200"/>
              <a:t>Learn about the NLI here. </a:t>
            </a:r>
            <a:endParaRPr sz="2200"/>
          </a:p>
          <a:p>
            <a:pPr marL="457200" lvl="0" indent="-368300" algn="ctr" rtl="0">
              <a:spcBef>
                <a:spcPts val="0"/>
              </a:spcBef>
              <a:spcAft>
                <a:spcPts val="0"/>
              </a:spcAft>
              <a:buSzPts val="2200"/>
              <a:buChar char="●"/>
            </a:pPr>
            <a:r>
              <a:rPr lang="en" sz="2200"/>
              <a:t>Request final amateurism certification before you enroll full time in college. </a:t>
            </a:r>
            <a:endParaRPr sz="2200"/>
          </a:p>
          <a:p>
            <a:pPr marL="0" lvl="0" indent="0" algn="ctr" rtl="0">
              <a:spcBef>
                <a:spcPts val="0"/>
              </a:spcBef>
              <a:spcAft>
                <a:spcPts val="0"/>
              </a:spcAft>
              <a:buNone/>
            </a:pPr>
            <a:endParaRPr sz="22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24"/>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u="sng"/>
              <a:t>NAIA</a:t>
            </a:r>
            <a:endParaRPr u="sng"/>
          </a:p>
          <a:p>
            <a:pPr marL="0" lvl="0" indent="0" algn="ctr" rtl="0">
              <a:spcBef>
                <a:spcPts val="0"/>
              </a:spcBef>
              <a:spcAft>
                <a:spcPts val="0"/>
              </a:spcAft>
              <a:buNone/>
            </a:pPr>
            <a:endParaRPr/>
          </a:p>
          <a:p>
            <a:pPr marL="0" lvl="0" indent="0" algn="ctr" rtl="0">
              <a:spcBef>
                <a:spcPts val="0"/>
              </a:spcBef>
              <a:spcAft>
                <a:spcPts val="0"/>
              </a:spcAft>
              <a:buNone/>
            </a:pPr>
            <a:r>
              <a:rPr lang="en"/>
              <a:t>Registration cost $90</a:t>
            </a:r>
            <a:endParaRPr/>
          </a:p>
          <a:p>
            <a:pPr marL="0" lvl="0" indent="0" algn="ctr" rtl="0">
              <a:spcBef>
                <a:spcPts val="0"/>
              </a:spcBef>
              <a:spcAft>
                <a:spcPts val="0"/>
              </a:spcAft>
              <a:buNone/>
            </a:pPr>
            <a:endParaRPr/>
          </a:p>
          <a:p>
            <a:pPr marL="0" lvl="0" indent="0" algn="ctr" rtl="0">
              <a:spcBef>
                <a:spcPts val="0"/>
              </a:spcBef>
              <a:spcAft>
                <a:spcPts val="0"/>
              </a:spcAft>
              <a:buNone/>
            </a:pPr>
            <a:r>
              <a:rPr lang="en"/>
              <a:t>Play.mynaia.org</a:t>
            </a:r>
            <a:endParaRPr/>
          </a:p>
          <a:p>
            <a:pPr marL="0" lvl="0" indent="0" algn="ctr" rtl="0">
              <a:spcBef>
                <a:spcPts val="0"/>
              </a:spcBef>
              <a:spcAft>
                <a:spcPts val="0"/>
              </a:spcAft>
              <a:buNone/>
            </a:pPr>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25"/>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000"/>
              <a:t>NAIA ELIGIBILITY REQUIREMENTS</a:t>
            </a:r>
            <a:endParaRPr sz="3000"/>
          </a:p>
          <a:p>
            <a:pPr marL="0" lvl="0" indent="0" algn="ctr" rtl="0">
              <a:spcBef>
                <a:spcPts val="0"/>
              </a:spcBef>
              <a:spcAft>
                <a:spcPts val="0"/>
              </a:spcAft>
              <a:buNone/>
            </a:pPr>
            <a:r>
              <a:rPr lang="en" sz="2000"/>
              <a:t>High school graduates</a:t>
            </a:r>
            <a:endParaRPr sz="2000"/>
          </a:p>
          <a:p>
            <a:pPr marL="0" lvl="0" indent="0" algn="ctr" rtl="0">
              <a:spcBef>
                <a:spcPts val="0"/>
              </a:spcBef>
              <a:spcAft>
                <a:spcPts val="0"/>
              </a:spcAft>
              <a:buNone/>
            </a:pPr>
            <a:r>
              <a:rPr lang="en" sz="2000"/>
              <a:t>Must meet 2 of these requirements:</a:t>
            </a:r>
            <a:endParaRPr sz="2000"/>
          </a:p>
          <a:p>
            <a:pPr marL="0" lvl="0" indent="0" algn="ctr" rtl="0">
              <a:spcBef>
                <a:spcPts val="0"/>
              </a:spcBef>
              <a:spcAft>
                <a:spcPts val="0"/>
              </a:spcAft>
              <a:buNone/>
            </a:pPr>
            <a:endParaRPr sz="2000"/>
          </a:p>
          <a:p>
            <a:pPr marL="0" lvl="0" indent="0" algn="ctr" rtl="0">
              <a:spcBef>
                <a:spcPts val="0"/>
              </a:spcBef>
              <a:spcAft>
                <a:spcPts val="0"/>
              </a:spcAft>
              <a:buNone/>
            </a:pPr>
            <a:r>
              <a:rPr lang="en" sz="2000"/>
              <a:t>Achieve a minimum overall high school GPA of 2.0 on a 4.0 scale</a:t>
            </a:r>
            <a:endParaRPr sz="2000"/>
          </a:p>
          <a:p>
            <a:pPr marL="0" lvl="0" indent="0" algn="ctr" rtl="0">
              <a:spcBef>
                <a:spcPts val="0"/>
              </a:spcBef>
              <a:spcAft>
                <a:spcPts val="0"/>
              </a:spcAft>
              <a:buNone/>
            </a:pPr>
            <a:endParaRPr sz="2000"/>
          </a:p>
          <a:p>
            <a:pPr marL="457200" lvl="0" indent="0" algn="ctr" rtl="0">
              <a:spcBef>
                <a:spcPts val="0"/>
              </a:spcBef>
              <a:spcAft>
                <a:spcPts val="0"/>
              </a:spcAft>
              <a:buNone/>
            </a:pPr>
            <a:r>
              <a:rPr lang="en" sz="2000"/>
              <a:t>-Graduate in top half of their high school class</a:t>
            </a:r>
            <a:endParaRPr sz="2000"/>
          </a:p>
          <a:p>
            <a:pPr marL="457200" lvl="0" indent="0" algn="ctr" rtl="0">
              <a:spcBef>
                <a:spcPts val="0"/>
              </a:spcBef>
              <a:spcAft>
                <a:spcPts val="0"/>
              </a:spcAft>
              <a:buNone/>
            </a:pPr>
            <a:endParaRPr sz="2000"/>
          </a:p>
          <a:p>
            <a:pPr marL="457200" lvl="0" indent="0" algn="ctr" rtl="0">
              <a:spcBef>
                <a:spcPts val="0"/>
              </a:spcBef>
              <a:spcAft>
                <a:spcPts val="0"/>
              </a:spcAft>
              <a:buNone/>
            </a:pPr>
            <a:r>
              <a:rPr lang="en" sz="2000"/>
              <a:t>-Achieve NAIA’s minimum test score requirements</a:t>
            </a:r>
            <a:endParaRPr sz="2000"/>
          </a:p>
          <a:p>
            <a:pPr marL="457200" lvl="0" indent="0" algn="ctr" rtl="0">
              <a:spcBef>
                <a:spcPts val="0"/>
              </a:spcBef>
              <a:spcAft>
                <a:spcPts val="0"/>
              </a:spcAft>
              <a:buNone/>
            </a:pPr>
            <a:endParaRPr sz="2000"/>
          </a:p>
          <a:p>
            <a:pPr marL="457200" lvl="0" indent="0" algn="ctr" rtl="0">
              <a:spcBef>
                <a:spcPts val="0"/>
              </a:spcBef>
              <a:spcAft>
                <a:spcPts val="0"/>
              </a:spcAft>
              <a:buNone/>
            </a:pPr>
            <a:endParaRPr sz="2000"/>
          </a:p>
          <a:p>
            <a:pPr marL="0" lvl="0" indent="0" algn="ctr" rtl="0">
              <a:spcBef>
                <a:spcPts val="0"/>
              </a:spcBef>
              <a:spcAft>
                <a:spcPts val="0"/>
              </a:spcAft>
              <a:buNone/>
            </a:pPr>
            <a:endParaRPr sz="2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26"/>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Autofit/>
          </a:bodyPr>
          <a:lstStyle/>
          <a:p>
            <a:pPr marL="0" lvl="0" indent="0" algn="l" rtl="0">
              <a:spcBef>
                <a:spcPts val="0"/>
              </a:spcBef>
              <a:spcAft>
                <a:spcPts val="0"/>
              </a:spcAft>
              <a:buNone/>
            </a:pPr>
            <a:endParaRPr sz="2500"/>
          </a:p>
          <a:p>
            <a:pPr marL="0" lvl="0" indent="0" algn="ctr" rtl="0">
              <a:spcBef>
                <a:spcPts val="0"/>
              </a:spcBef>
              <a:spcAft>
                <a:spcPts val="0"/>
              </a:spcAft>
              <a:buNone/>
            </a:pPr>
            <a:r>
              <a:rPr lang="en" sz="2500"/>
              <a:t>Test taken between 3-1-16 &amp; 5/1/2019:</a:t>
            </a:r>
            <a:endParaRPr sz="2500"/>
          </a:p>
          <a:p>
            <a:pPr marL="0" lvl="0" indent="0" algn="ctr" rtl="0">
              <a:spcBef>
                <a:spcPts val="0"/>
              </a:spcBef>
              <a:spcAft>
                <a:spcPts val="0"/>
              </a:spcAft>
              <a:buNone/>
            </a:pPr>
            <a:r>
              <a:rPr lang="en" sz="2500"/>
              <a:t> ACT  16,  SAT 860</a:t>
            </a:r>
            <a:endParaRPr sz="2500"/>
          </a:p>
          <a:p>
            <a:pPr marL="0" lvl="0" indent="0" algn="ctr" rtl="0">
              <a:spcBef>
                <a:spcPts val="0"/>
              </a:spcBef>
              <a:spcAft>
                <a:spcPts val="0"/>
              </a:spcAft>
              <a:buNone/>
            </a:pPr>
            <a:endParaRPr sz="2500"/>
          </a:p>
          <a:p>
            <a:pPr marL="0" lvl="0" indent="0" algn="ctr" rtl="0">
              <a:spcBef>
                <a:spcPts val="0"/>
              </a:spcBef>
              <a:spcAft>
                <a:spcPts val="0"/>
              </a:spcAft>
              <a:buNone/>
            </a:pPr>
            <a:r>
              <a:rPr lang="en" sz="2500"/>
              <a:t>Test taken after 5/1/2019</a:t>
            </a:r>
            <a:endParaRPr sz="2500"/>
          </a:p>
          <a:p>
            <a:pPr marL="0" lvl="0" indent="0" algn="ctr" rtl="0">
              <a:spcBef>
                <a:spcPts val="0"/>
              </a:spcBef>
              <a:spcAft>
                <a:spcPts val="0"/>
              </a:spcAft>
              <a:buNone/>
            </a:pPr>
            <a:r>
              <a:rPr lang="en" sz="2500"/>
              <a:t>ACT score 18, SAT 970</a:t>
            </a:r>
            <a:endParaRPr sz="2500"/>
          </a:p>
          <a:p>
            <a:pPr marL="0" lvl="0" indent="0" algn="ctr" rtl="0">
              <a:spcBef>
                <a:spcPts val="0"/>
              </a:spcBef>
              <a:spcAft>
                <a:spcPts val="0"/>
              </a:spcAft>
              <a:buNone/>
            </a:pPr>
            <a:endParaRPr sz="2500"/>
          </a:p>
          <a:p>
            <a:pPr marL="0" lvl="0" indent="0" algn="ctr" rtl="0">
              <a:spcBef>
                <a:spcPts val="0"/>
              </a:spcBef>
              <a:spcAft>
                <a:spcPts val="0"/>
              </a:spcAft>
              <a:buNone/>
            </a:pPr>
            <a:r>
              <a:rPr lang="en" sz="2500"/>
              <a:t>There are early decision options</a:t>
            </a:r>
            <a:endParaRPr sz="2500"/>
          </a:p>
          <a:p>
            <a:pPr marL="0" lvl="0" indent="0" algn="ctr" rtl="0">
              <a:spcBef>
                <a:spcPts val="0"/>
              </a:spcBef>
              <a:spcAft>
                <a:spcPts val="0"/>
              </a:spcAft>
              <a:buNone/>
            </a:pPr>
            <a:endParaRPr sz="2500"/>
          </a:p>
          <a:p>
            <a:pPr marL="0" lvl="0" indent="0" algn="ctr" rtl="0">
              <a:spcBef>
                <a:spcPts val="0"/>
              </a:spcBef>
              <a:spcAft>
                <a:spcPts val="0"/>
              </a:spcAft>
              <a:buNone/>
            </a:pPr>
            <a:endParaRPr sz="25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4"/>
          <p:cNvSpPr txBox="1">
            <a:spLocks noGrp="1"/>
          </p:cNvSpPr>
          <p:nvPr>
            <p:ph type="ctrTitle"/>
          </p:nvPr>
        </p:nvSpPr>
        <p:spPr>
          <a:xfrm>
            <a:off x="1858700" y="785825"/>
            <a:ext cx="5361300" cy="3357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rgbClr val="000000"/>
                </a:solidFill>
              </a:rPr>
              <a:t>WHAT IS THE NCAA ELIGIBILITY CENTER?</a:t>
            </a:r>
            <a:r>
              <a:rPr lang="en" sz="1800"/>
              <a:t> </a:t>
            </a:r>
            <a:endParaRPr sz="1800"/>
          </a:p>
          <a:p>
            <a:pPr marL="0" lvl="0" indent="0" algn="ctr" rtl="0">
              <a:spcBef>
                <a:spcPts val="0"/>
              </a:spcBef>
              <a:spcAft>
                <a:spcPts val="0"/>
              </a:spcAft>
              <a:buNone/>
            </a:pPr>
            <a:r>
              <a:rPr lang="en" sz="1800"/>
              <a:t>The NCAA Eligibility Center evaluates and certifies prospective student athletes for collegiate competition at Divisions I and II schools. </a:t>
            </a:r>
            <a:endParaRPr sz="1800"/>
          </a:p>
          <a:p>
            <a:pPr marL="0" lvl="0" indent="0" algn="ctr" rtl="0">
              <a:spcBef>
                <a:spcPts val="0"/>
              </a:spcBef>
              <a:spcAft>
                <a:spcPts val="0"/>
              </a:spcAft>
              <a:buNone/>
            </a:pPr>
            <a:r>
              <a:rPr lang="en" sz="1800"/>
              <a:t>We focus on: *Academic preparedness. *Sports participation. *High school courses. *Customer service.</a:t>
            </a:r>
            <a:endParaRPr sz="1800"/>
          </a:p>
          <a:p>
            <a:pPr marL="0" lvl="0" indent="0" algn="ctr" rtl="0">
              <a:spcBef>
                <a:spcPts val="0"/>
              </a:spcBef>
              <a:spcAft>
                <a:spcPts val="0"/>
              </a:spcAft>
              <a:buNone/>
            </a:pPr>
            <a:r>
              <a:rPr lang="en" sz="1800"/>
              <a:t> Students who want to compete at NCAA Division I or Division II schools need to meet NCAA Eligibility Center: *Academic initial-eligibility requirements.* Amateurism requirements.</a:t>
            </a:r>
            <a:endParaRPr sz="1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5"/>
          <p:cNvSpPr txBox="1">
            <a:spLocks noGrp="1"/>
          </p:cNvSpPr>
          <p:nvPr>
            <p:ph type="title"/>
          </p:nvPr>
        </p:nvSpPr>
        <p:spPr>
          <a:xfrm>
            <a:off x="1888675" y="583400"/>
            <a:ext cx="6112200" cy="36315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u="sng">
                <a:solidFill>
                  <a:srgbClr val="000000"/>
                </a:solidFill>
              </a:rPr>
              <a:t>ELIGIBILITY CENTER REGISTRATION</a:t>
            </a:r>
            <a:r>
              <a:rPr lang="en" u="sng"/>
              <a:t> </a:t>
            </a:r>
            <a:endParaRPr u="sng"/>
          </a:p>
          <a:p>
            <a:pPr marL="0" lvl="0" indent="0" algn="ctr" rtl="0">
              <a:spcBef>
                <a:spcPts val="0"/>
              </a:spcBef>
              <a:spcAft>
                <a:spcPts val="0"/>
              </a:spcAft>
              <a:buNone/>
            </a:pPr>
            <a:r>
              <a:rPr lang="en"/>
              <a:t>You can register for a Certification Account or Profile Page at </a:t>
            </a:r>
            <a:r>
              <a:rPr lang="en">
                <a:solidFill>
                  <a:srgbClr val="000000"/>
                </a:solidFill>
              </a:rPr>
              <a:t>eligibilitycenter.org </a:t>
            </a:r>
            <a:r>
              <a:rPr lang="en"/>
              <a:t>to begin the process to becoming an NCAA student-athlete.</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6"/>
          <p:cNvSpPr txBox="1">
            <a:spLocks noGrp="1"/>
          </p:cNvSpPr>
          <p:nvPr>
            <p:ph type="title"/>
          </p:nvPr>
        </p:nvSpPr>
        <p:spPr>
          <a:xfrm>
            <a:off x="1928825" y="607225"/>
            <a:ext cx="5611200" cy="3750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700" b="1" u="sng"/>
              <a:t>TWO NCAA ACCOUNT TYPES: </a:t>
            </a:r>
            <a:endParaRPr sz="2700" b="1" u="sng"/>
          </a:p>
          <a:p>
            <a:pPr marL="0" lvl="0" indent="0" algn="ctr" rtl="0">
              <a:spcBef>
                <a:spcPts val="0"/>
              </a:spcBef>
              <a:spcAft>
                <a:spcPts val="0"/>
              </a:spcAft>
              <a:buNone/>
            </a:pPr>
            <a:r>
              <a:rPr lang="en" b="1" u="sng"/>
              <a:t>Certification Account </a:t>
            </a:r>
            <a:endParaRPr b="1" u="sng"/>
          </a:p>
          <a:p>
            <a:pPr marL="457200" lvl="0" indent="-361950" algn="ctr" rtl="0">
              <a:spcBef>
                <a:spcPts val="0"/>
              </a:spcBef>
              <a:spcAft>
                <a:spcPts val="0"/>
              </a:spcAft>
              <a:buSzPts val="2100"/>
              <a:buChar char="●"/>
            </a:pPr>
            <a:r>
              <a:rPr lang="en" sz="2100"/>
              <a:t>Division I or Division II students. </a:t>
            </a:r>
            <a:endParaRPr sz="2100"/>
          </a:p>
          <a:p>
            <a:pPr marL="457200" lvl="0" indent="-361950" algn="ctr" rtl="0">
              <a:spcBef>
                <a:spcPts val="0"/>
              </a:spcBef>
              <a:spcAft>
                <a:spcPts val="0"/>
              </a:spcAft>
              <a:buSzPts val="2100"/>
              <a:buChar char="●"/>
            </a:pPr>
            <a:r>
              <a:rPr lang="en" sz="2100"/>
              <a:t>Domestic fee $90. International fee $150. </a:t>
            </a:r>
            <a:endParaRPr sz="2100"/>
          </a:p>
          <a:p>
            <a:pPr marL="457200" lvl="0" indent="-361950" algn="ctr" rtl="0">
              <a:spcBef>
                <a:spcPts val="0"/>
              </a:spcBef>
              <a:spcAft>
                <a:spcPts val="0"/>
              </a:spcAft>
              <a:buSzPts val="2100"/>
              <a:buChar char="●"/>
            </a:pPr>
            <a:r>
              <a:rPr lang="en" sz="2100"/>
              <a:t>Account information, school and sports history. </a:t>
            </a:r>
            <a:endParaRPr sz="2100"/>
          </a:p>
          <a:p>
            <a:pPr marL="457200" lvl="0" indent="-361950" algn="ctr" rtl="0">
              <a:spcBef>
                <a:spcPts val="0"/>
              </a:spcBef>
              <a:spcAft>
                <a:spcPts val="0"/>
              </a:spcAft>
              <a:buSzPts val="2100"/>
              <a:buChar char="●"/>
            </a:pPr>
            <a:r>
              <a:rPr lang="en" sz="2100"/>
              <a:t>Required for signing a National Letter of Intent (NLI) with a Division I or Division II NCAA school. </a:t>
            </a:r>
            <a:endParaRPr sz="2100"/>
          </a:p>
          <a:p>
            <a:pPr marL="457200" lvl="0" indent="-361950" algn="ctr" rtl="0">
              <a:spcBef>
                <a:spcPts val="0"/>
              </a:spcBef>
              <a:spcAft>
                <a:spcPts val="0"/>
              </a:spcAft>
              <a:buSzPts val="2100"/>
              <a:buChar char="●"/>
            </a:pPr>
            <a:r>
              <a:rPr lang="en" sz="2100"/>
              <a:t>Required to go on an official visit to a Division I or Division II NCAA school. </a:t>
            </a:r>
            <a:endParaRPr sz="21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Google Shape;149;p17"/>
          <p:cNvSpPr txBox="1">
            <a:spLocks noGrp="1"/>
          </p:cNvSpPr>
          <p:nvPr>
            <p:ph type="title"/>
          </p:nvPr>
        </p:nvSpPr>
        <p:spPr>
          <a:xfrm>
            <a:off x="1888684" y="1746100"/>
            <a:ext cx="5377500" cy="1646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600" b="1" u="sng"/>
              <a:t>Profile Page </a:t>
            </a:r>
            <a:endParaRPr sz="2600" b="1" u="sng"/>
          </a:p>
          <a:p>
            <a:pPr marL="457200" lvl="0" indent="-393700" algn="ctr" rtl="0">
              <a:spcBef>
                <a:spcPts val="0"/>
              </a:spcBef>
              <a:spcAft>
                <a:spcPts val="0"/>
              </a:spcAft>
              <a:buSzPts val="2600"/>
              <a:buChar char="●"/>
            </a:pPr>
            <a:r>
              <a:rPr lang="en" sz="2600"/>
              <a:t>Undecided students. Division III students. </a:t>
            </a:r>
            <a:endParaRPr sz="2600"/>
          </a:p>
          <a:p>
            <a:pPr marL="457200" lvl="0" indent="-393700" algn="ctr" rtl="0">
              <a:spcBef>
                <a:spcPts val="0"/>
              </a:spcBef>
              <a:spcAft>
                <a:spcPts val="0"/>
              </a:spcAft>
              <a:buSzPts val="2600"/>
              <a:buChar char="●"/>
            </a:pPr>
            <a:r>
              <a:rPr lang="en" sz="2600"/>
              <a:t>No fee. </a:t>
            </a:r>
            <a:endParaRPr sz="2600"/>
          </a:p>
          <a:p>
            <a:pPr marL="457200" lvl="0" indent="-393700" algn="ctr" rtl="0">
              <a:spcBef>
                <a:spcPts val="0"/>
              </a:spcBef>
              <a:spcAft>
                <a:spcPts val="0"/>
              </a:spcAft>
              <a:buSzPts val="2600"/>
              <a:buChar char="●"/>
            </a:pPr>
            <a:r>
              <a:rPr lang="en" sz="2600"/>
              <a:t>Account information and school history. </a:t>
            </a:r>
            <a:endParaRPr sz="2600"/>
          </a:p>
          <a:p>
            <a:pPr marL="457200" lvl="0" indent="-393700" algn="ctr" rtl="0">
              <a:spcBef>
                <a:spcPts val="0"/>
              </a:spcBef>
              <a:spcAft>
                <a:spcPts val="0"/>
              </a:spcAft>
              <a:buSzPts val="2600"/>
              <a:buChar char="●"/>
            </a:pPr>
            <a:r>
              <a:rPr lang="en" sz="2600"/>
              <a:t>Can transition to a Certification Account at any time. </a:t>
            </a:r>
            <a:endParaRPr sz="2600"/>
          </a:p>
          <a:p>
            <a:pPr marL="457200" lvl="0" indent="-393700" algn="ctr" rtl="0">
              <a:spcBef>
                <a:spcPts val="0"/>
              </a:spcBef>
              <a:spcAft>
                <a:spcPts val="0"/>
              </a:spcAft>
              <a:buSzPts val="2600"/>
              <a:buChar char="●"/>
            </a:pPr>
            <a:r>
              <a:rPr lang="en" sz="2600"/>
              <a:t>Will not receive an academic or amateurism certification.</a:t>
            </a:r>
            <a:endParaRPr sz="26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3"/>
        <p:cNvGrpSpPr/>
        <p:nvPr/>
      </p:nvGrpSpPr>
      <p:grpSpPr>
        <a:xfrm>
          <a:off x="0" y="0"/>
          <a:ext cx="0" cy="0"/>
          <a:chOff x="0" y="0"/>
          <a:chExt cx="0" cy="0"/>
        </a:xfrm>
      </p:grpSpPr>
      <p:sp>
        <p:nvSpPr>
          <p:cNvPr id="154" name="Google Shape;154;p18"/>
          <p:cNvSpPr txBox="1">
            <a:spLocks noGrp="1"/>
          </p:cNvSpPr>
          <p:nvPr>
            <p:ph type="title"/>
          </p:nvPr>
        </p:nvSpPr>
        <p:spPr>
          <a:xfrm>
            <a:off x="53597" y="289325"/>
            <a:ext cx="7319700" cy="5042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200" b="1" u="sng"/>
              <a:t>WHAT IS A CORE COURSE? </a:t>
            </a:r>
            <a:endParaRPr sz="2200" b="1" u="sng"/>
          </a:p>
          <a:p>
            <a:pPr marL="0" lvl="0" indent="0" algn="ctr" rtl="0">
              <a:spcBef>
                <a:spcPts val="0"/>
              </a:spcBef>
              <a:spcAft>
                <a:spcPts val="0"/>
              </a:spcAft>
              <a:buNone/>
            </a:pPr>
            <a:r>
              <a:rPr lang="en" sz="2200"/>
              <a:t>NCAA core courses include courses that: </a:t>
            </a:r>
            <a:endParaRPr sz="2200"/>
          </a:p>
          <a:p>
            <a:pPr marL="457200" lvl="0" indent="-368300" algn="ctr" rtl="0">
              <a:spcBef>
                <a:spcPts val="0"/>
              </a:spcBef>
              <a:spcAft>
                <a:spcPts val="0"/>
              </a:spcAft>
              <a:buSzPts val="2200"/>
              <a:buChar char="●"/>
            </a:pPr>
            <a:r>
              <a:rPr lang="en" sz="2200"/>
              <a:t>Qualify for high school graduation in English, mathematics (Algebra 1 or higher)</a:t>
            </a:r>
            <a:endParaRPr sz="2200"/>
          </a:p>
          <a:p>
            <a:pPr marL="457200" lvl="0" indent="-368300" algn="ctr" rtl="0">
              <a:spcBef>
                <a:spcPts val="0"/>
              </a:spcBef>
              <a:spcAft>
                <a:spcPts val="0"/>
              </a:spcAft>
              <a:buSzPts val="2200"/>
              <a:buChar char="●"/>
            </a:pPr>
            <a:r>
              <a:rPr lang="en" sz="2200"/>
              <a:t>Natural or physical science S</a:t>
            </a:r>
            <a:endParaRPr sz="2200"/>
          </a:p>
          <a:p>
            <a:pPr marL="457200" lvl="0" indent="-368300" algn="ctr" rtl="0">
              <a:spcBef>
                <a:spcPts val="0"/>
              </a:spcBef>
              <a:spcAft>
                <a:spcPts val="0"/>
              </a:spcAft>
              <a:buSzPts val="2200"/>
              <a:buChar char="●"/>
            </a:pPr>
            <a:r>
              <a:rPr lang="en" sz="2200"/>
              <a:t>Social science </a:t>
            </a:r>
            <a:endParaRPr sz="2200"/>
          </a:p>
          <a:p>
            <a:pPr marL="457200" lvl="0" indent="-368300" algn="ctr" rtl="0">
              <a:spcBef>
                <a:spcPts val="0"/>
              </a:spcBef>
              <a:spcAft>
                <a:spcPts val="0"/>
              </a:spcAft>
              <a:buSzPts val="2200"/>
              <a:buChar char="●"/>
            </a:pPr>
            <a:r>
              <a:rPr lang="en" sz="2200"/>
              <a:t>Foreign language or comparative religion or philosophy. </a:t>
            </a:r>
            <a:endParaRPr sz="2200"/>
          </a:p>
          <a:p>
            <a:pPr marL="457200" lvl="0" indent="-368300" algn="ctr" rtl="0">
              <a:spcBef>
                <a:spcPts val="0"/>
              </a:spcBef>
              <a:spcAft>
                <a:spcPts val="0"/>
              </a:spcAft>
              <a:buSzPts val="2200"/>
              <a:buChar char="●"/>
            </a:pPr>
            <a:r>
              <a:rPr lang="en" sz="2200"/>
              <a:t>Are considered four-year college preparatory. </a:t>
            </a:r>
            <a:endParaRPr sz="2200"/>
          </a:p>
          <a:p>
            <a:pPr marL="457200" lvl="0" indent="-368300" algn="ctr" rtl="0">
              <a:spcBef>
                <a:spcPts val="0"/>
              </a:spcBef>
              <a:spcAft>
                <a:spcPts val="0"/>
              </a:spcAft>
              <a:buSzPts val="2200"/>
              <a:buChar char="●"/>
            </a:pPr>
            <a:r>
              <a:rPr lang="en" sz="2200"/>
              <a:t>  Are taught at or above the high school’s regular academic level. </a:t>
            </a:r>
            <a:endParaRPr sz="2200"/>
          </a:p>
          <a:p>
            <a:pPr marL="457200" lvl="0" indent="-368300" algn="ctr" rtl="0">
              <a:spcBef>
                <a:spcPts val="0"/>
              </a:spcBef>
              <a:spcAft>
                <a:spcPts val="0"/>
              </a:spcAft>
              <a:buSzPts val="2200"/>
              <a:buChar char="●"/>
            </a:pPr>
            <a:r>
              <a:rPr lang="en" sz="2200"/>
              <a:t>Are taught by a qualified instructor.</a:t>
            </a:r>
            <a:endParaRPr sz="22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9"/>
          <p:cNvSpPr txBox="1">
            <a:spLocks noGrp="1"/>
          </p:cNvSpPr>
          <p:nvPr>
            <p:ph type="title"/>
          </p:nvPr>
        </p:nvSpPr>
        <p:spPr>
          <a:xfrm>
            <a:off x="1468050" y="503625"/>
            <a:ext cx="5840100" cy="438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200" b="1" u="sng"/>
              <a:t>Approved Courses</a:t>
            </a:r>
            <a:endParaRPr sz="4200" b="1" u="sng"/>
          </a:p>
          <a:p>
            <a:pPr marL="0" lvl="0" indent="0" algn="ctr" rtl="0">
              <a:spcBef>
                <a:spcPts val="0"/>
              </a:spcBef>
              <a:spcAft>
                <a:spcPts val="0"/>
              </a:spcAft>
              <a:buNone/>
            </a:pPr>
            <a:r>
              <a:rPr lang="en"/>
              <a:t>Find your school’s list of NCAA approved core courses by going to eligibilitycenter.org/courselist.</a:t>
            </a:r>
            <a:endParaRPr/>
          </a:p>
          <a:p>
            <a:pPr marL="0" lvl="0" indent="0" algn="ctr" rtl="0">
              <a:spcBef>
                <a:spcPts val="0"/>
              </a:spcBef>
              <a:spcAft>
                <a:spcPts val="0"/>
              </a:spcAft>
              <a:buNone/>
            </a:pPr>
            <a:r>
              <a:rPr lang="en"/>
              <a:t>Lake Central HS Code: 153112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0"/>
          <p:cNvSpPr txBox="1">
            <a:spLocks noGrp="1"/>
          </p:cNvSpPr>
          <p:nvPr>
            <p:ph type="title"/>
          </p:nvPr>
        </p:nvSpPr>
        <p:spPr>
          <a:xfrm>
            <a:off x="1888675" y="128600"/>
            <a:ext cx="5377500" cy="44469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900" b="1" u="sng"/>
              <a:t>DIVISION 1 Test Scores</a:t>
            </a:r>
            <a:endParaRPr sz="2900" b="1" u="sng"/>
          </a:p>
          <a:p>
            <a:pPr marL="457200" lvl="0" indent="-361950" algn="ctr" rtl="0">
              <a:spcBef>
                <a:spcPts val="0"/>
              </a:spcBef>
              <a:spcAft>
                <a:spcPts val="0"/>
              </a:spcAft>
              <a:buSzPts val="2100"/>
              <a:buChar char="●"/>
            </a:pPr>
            <a:r>
              <a:rPr lang="en" sz="2100"/>
              <a:t>You may take the SAT or ACT as many times as you wish. </a:t>
            </a:r>
            <a:endParaRPr sz="2100"/>
          </a:p>
          <a:p>
            <a:pPr marL="457200" lvl="0" indent="-361950" algn="ctr" rtl="0">
              <a:spcBef>
                <a:spcPts val="0"/>
              </a:spcBef>
              <a:spcAft>
                <a:spcPts val="0"/>
              </a:spcAft>
              <a:buSzPts val="2100"/>
              <a:buChar char="●"/>
            </a:pPr>
            <a:r>
              <a:rPr lang="en" sz="2100"/>
              <a:t>Use code 9999 when registering to send scores directly to the EC. </a:t>
            </a:r>
            <a:endParaRPr sz="2100"/>
          </a:p>
          <a:p>
            <a:pPr marL="457200" lvl="0" indent="-361950" algn="ctr" rtl="0">
              <a:spcBef>
                <a:spcPts val="0"/>
              </a:spcBef>
              <a:spcAft>
                <a:spcPts val="0"/>
              </a:spcAft>
              <a:buSzPts val="2100"/>
              <a:buChar char="●"/>
            </a:pPr>
            <a:r>
              <a:rPr lang="en" sz="2100"/>
              <a:t>We will use your best score to certify you: SAT combined score. ACT sum score.</a:t>
            </a:r>
            <a:endParaRPr sz="2100"/>
          </a:p>
          <a:p>
            <a:pPr marL="457200" lvl="0" indent="-361950" algn="ctr" rtl="0">
              <a:spcBef>
                <a:spcPts val="0"/>
              </a:spcBef>
              <a:spcAft>
                <a:spcPts val="0"/>
              </a:spcAft>
              <a:buSzPts val="2100"/>
              <a:buChar char="●"/>
            </a:pPr>
            <a:r>
              <a:rPr lang="en" sz="2100"/>
              <a:t> Your test score(s) and GPA will be matched on our sliding scales</a:t>
            </a:r>
            <a:endParaRPr sz="21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21"/>
          <p:cNvSpPr txBox="1">
            <a:spLocks noGrp="1"/>
          </p:cNvSpPr>
          <p:nvPr>
            <p:ph type="title"/>
          </p:nvPr>
        </p:nvSpPr>
        <p:spPr>
          <a:xfrm>
            <a:off x="1883250" y="85725"/>
            <a:ext cx="5377500" cy="4404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b="1" u="sng"/>
              <a:t>Division 1 Academic Certification Decisions</a:t>
            </a:r>
            <a:endParaRPr b="1" u="sng"/>
          </a:p>
          <a:p>
            <a:pPr marL="0" lvl="0" indent="0" algn="ctr" rtl="0">
              <a:spcBef>
                <a:spcPts val="0"/>
              </a:spcBef>
              <a:spcAft>
                <a:spcPts val="0"/>
              </a:spcAft>
              <a:buNone/>
            </a:pPr>
            <a:endParaRPr b="1" u="sng"/>
          </a:p>
          <a:p>
            <a:pPr marL="0" lvl="0" indent="0" algn="ctr" rtl="0">
              <a:spcBef>
                <a:spcPts val="0"/>
              </a:spcBef>
              <a:spcAft>
                <a:spcPts val="0"/>
              </a:spcAft>
              <a:buNone/>
            </a:pPr>
            <a:r>
              <a:rPr lang="en" sz="2200"/>
              <a:t>In performing an academic certification, there are four possible academic outcomes for student-athletes:</a:t>
            </a:r>
            <a:endParaRPr sz="2200"/>
          </a:p>
          <a:p>
            <a:pPr marL="457200" lvl="0" indent="-368300" algn="ctr" rtl="0">
              <a:spcBef>
                <a:spcPts val="0"/>
              </a:spcBef>
              <a:spcAft>
                <a:spcPts val="0"/>
              </a:spcAft>
              <a:buSzPts val="2200"/>
              <a:buChar char="●"/>
            </a:pPr>
            <a:r>
              <a:rPr lang="en" sz="2200"/>
              <a:t> Early Academic Qualifier. </a:t>
            </a:r>
            <a:endParaRPr sz="2200"/>
          </a:p>
          <a:p>
            <a:pPr marL="457200" lvl="0" indent="-368300" algn="ctr" rtl="0">
              <a:spcBef>
                <a:spcPts val="0"/>
              </a:spcBef>
              <a:spcAft>
                <a:spcPts val="0"/>
              </a:spcAft>
              <a:buSzPts val="2200"/>
              <a:buChar char="●"/>
            </a:pPr>
            <a:r>
              <a:rPr lang="en" sz="2200"/>
              <a:t>Qualifier. </a:t>
            </a:r>
            <a:endParaRPr sz="2200"/>
          </a:p>
          <a:p>
            <a:pPr marL="457200" lvl="0" indent="-368300" algn="ctr" rtl="0">
              <a:spcBef>
                <a:spcPts val="0"/>
              </a:spcBef>
              <a:spcAft>
                <a:spcPts val="0"/>
              </a:spcAft>
              <a:buSzPts val="2200"/>
              <a:buChar char="●"/>
            </a:pPr>
            <a:r>
              <a:rPr lang="en" sz="2200"/>
              <a:t>Academic Redshirt. </a:t>
            </a:r>
            <a:endParaRPr sz="2200"/>
          </a:p>
          <a:p>
            <a:pPr marL="457200" lvl="0" indent="-368300" algn="ctr" rtl="0">
              <a:spcBef>
                <a:spcPts val="0"/>
              </a:spcBef>
              <a:spcAft>
                <a:spcPts val="0"/>
              </a:spcAft>
              <a:buSzPts val="2200"/>
              <a:buChar char="●"/>
            </a:pPr>
            <a:r>
              <a:rPr lang="en" sz="2200"/>
              <a:t>Nonqualifier.</a:t>
            </a:r>
            <a:endParaRPr sz="2200"/>
          </a:p>
        </p:txBody>
      </p:sp>
    </p:spTree>
  </p:cSld>
  <p:clrMapOvr>
    <a:masterClrMapping/>
  </p:clrMapOvr>
</p:sld>
</file>

<file path=ppt/theme/theme1.xml><?xml version="1.0" encoding="utf-8"?>
<a:theme xmlns:a="http://schemas.openxmlformats.org/drawingml/2006/main"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557</Words>
  <Application>Microsoft Office PowerPoint</Application>
  <PresentationFormat>On-screen Show (16:9)</PresentationFormat>
  <Paragraphs>85</Paragraphs>
  <Slides>14</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Nunito</vt:lpstr>
      <vt:lpstr>Calibri</vt:lpstr>
      <vt:lpstr>Shift</vt:lpstr>
      <vt:lpstr>Lunch and Learn:   NCAA/NAIA May 13, 2020 Mr. Golumbeck</vt:lpstr>
      <vt:lpstr>WHAT IS THE NCAA ELIGIBILITY CENTER?  The NCAA Eligibility Center evaluates and certifies prospective student athletes for collegiate competition at Divisions I and II schools.  We focus on: *Academic preparedness. *Sports participation. *High school courses. *Customer service.  Students who want to compete at NCAA Division I or Division II schools need to meet NCAA Eligibility Center: *Academic initial-eligibility requirements.* Amateurism requirements.</vt:lpstr>
      <vt:lpstr>ELIGIBILITY CENTER REGISTRATION  You can register for a Certification Account or Profile Page at eligibilitycenter.org to begin the process to becoming an NCAA student-athlete.</vt:lpstr>
      <vt:lpstr>TWO NCAA ACCOUNT TYPES:  Certification Account  Division I or Division II students.  Domestic fee $90. International fee $150.  Account information, school and sports history.  Required for signing a National Letter of Intent (NLI) with a Division I or Division II NCAA school.  Required to go on an official visit to a Division I or Division II NCAA school. </vt:lpstr>
      <vt:lpstr>Profile Page  Undecided students. Division III students.  No fee.  Account information and school history.  Can transition to a Certification Account at any time.  Will not receive an academic or amateurism certification.</vt:lpstr>
      <vt:lpstr>WHAT IS A CORE COURSE?  NCAA core courses include courses that:  Qualify for high school graduation in English, mathematics (Algebra 1 or higher) Natural or physical science S Social science  Foreign language or comparative religion or philosophy.  Are considered four-year college preparatory.    Are taught at or above the high school’s regular academic level.  Are taught by a qualified instructor.</vt:lpstr>
      <vt:lpstr>Approved Courses Find your school’s list of NCAA approved core courses by going to eligibilitycenter.org/courselist. Lake Central HS Code: 153112 </vt:lpstr>
      <vt:lpstr>DIVISION 1 Test Scores You may take the SAT or ACT as many times as you wish.  Use code 9999 when registering to send scores directly to the EC.  We will use your best score to certify you: SAT combined score. ACT sum score.  Your test score(s) and GPA will be matched on our sliding scales</vt:lpstr>
      <vt:lpstr>Division 1 Academic Certification Decisions  In performing an academic certification, there are four possible academic outcomes for student-athletes:  Early Academic Qualifier.  Qualifier.  Academic Redshirt.  Nonqualifier.</vt:lpstr>
      <vt:lpstr>AMATEURISM If you have questions about actions that could impact your amateurism, contact the NCAA Eligibility Center to ensure your actions will not impact future eligibility</vt:lpstr>
      <vt:lpstr>PROACTIVE REMINDERS   Share your NCAA ID number with schools recruiting you.  Don’t forget to apply to the school of your choosing and confirm you’ve been accepted.  Learn about the NLI here.  Request final amateurism certification before you enroll full time in college.  </vt:lpstr>
      <vt:lpstr>NAIA  Registration cost $90  Play.mynaia.org </vt:lpstr>
      <vt:lpstr>NAIA ELIGIBILITY REQUIREMENTS High school graduates Must meet 2 of these requirements:  Achieve a minimum overall high school GPA of 2.0 on a 4.0 scale  -Graduate in top half of their high school class  -Achieve NAIA’s minimum test score requirements   </vt:lpstr>
      <vt:lpstr> Test taken between 3-1-16 &amp; 5/1/2019:  ACT  16,  SAT 860  Test taken after 5/1/2019 ACT score 18, SAT 970  There are early decision options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Lunch and Learn:   NCAA/NAIA May 13, 2020 Mr. Golumbeck</dc:title>
  <dc:creator>Sherrie Bereda</dc:creator>
  <cp:lastModifiedBy>Sherrie Bereda</cp:lastModifiedBy>
  <cp:revision>1</cp:revision>
  <dcterms:modified xsi:type="dcterms:W3CDTF">2020-05-15T14:06:12Z</dcterms:modified>
</cp:coreProperties>
</file>