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62"/>
  </p:notesMasterIdLst>
  <p:handoutMasterIdLst>
    <p:handoutMasterId r:id="rId63"/>
  </p:handoutMasterIdLst>
  <p:sldIdLst>
    <p:sldId id="257" r:id="rId3"/>
    <p:sldId id="258" r:id="rId4"/>
    <p:sldId id="259" r:id="rId5"/>
    <p:sldId id="306" r:id="rId6"/>
    <p:sldId id="374" r:id="rId7"/>
    <p:sldId id="309" r:id="rId8"/>
    <p:sldId id="305" r:id="rId9"/>
    <p:sldId id="331" r:id="rId10"/>
    <p:sldId id="360" r:id="rId11"/>
    <p:sldId id="351" r:id="rId12"/>
    <p:sldId id="338" r:id="rId13"/>
    <p:sldId id="318" r:id="rId14"/>
    <p:sldId id="319" r:id="rId15"/>
    <p:sldId id="421" r:id="rId16"/>
    <p:sldId id="302" r:id="rId17"/>
    <p:sldId id="345" r:id="rId18"/>
    <p:sldId id="346" r:id="rId19"/>
    <p:sldId id="359" r:id="rId20"/>
    <p:sldId id="277" r:id="rId21"/>
    <p:sldId id="278" r:id="rId22"/>
    <p:sldId id="320" r:id="rId23"/>
    <p:sldId id="285" r:id="rId24"/>
    <p:sldId id="376" r:id="rId25"/>
    <p:sldId id="379" r:id="rId26"/>
    <p:sldId id="400" r:id="rId27"/>
    <p:sldId id="401" r:id="rId28"/>
    <p:sldId id="347" r:id="rId29"/>
    <p:sldId id="356" r:id="rId30"/>
    <p:sldId id="365" r:id="rId31"/>
    <p:sldId id="340" r:id="rId32"/>
    <p:sldId id="287" r:id="rId33"/>
    <p:sldId id="288" r:id="rId34"/>
    <p:sldId id="397" r:id="rId35"/>
    <p:sldId id="372" r:id="rId36"/>
    <p:sldId id="366" r:id="rId37"/>
    <p:sldId id="290" r:id="rId38"/>
    <p:sldId id="367" r:id="rId39"/>
    <p:sldId id="370" r:id="rId40"/>
    <p:sldId id="407" r:id="rId41"/>
    <p:sldId id="409" r:id="rId42"/>
    <p:sldId id="369" r:id="rId43"/>
    <p:sldId id="410" r:id="rId44"/>
    <p:sldId id="412" r:id="rId45"/>
    <p:sldId id="413" r:id="rId46"/>
    <p:sldId id="415" r:id="rId47"/>
    <p:sldId id="289" r:id="rId48"/>
    <p:sldId id="292" r:id="rId49"/>
    <p:sldId id="417" r:id="rId50"/>
    <p:sldId id="418" r:id="rId51"/>
    <p:sldId id="419" r:id="rId52"/>
    <p:sldId id="371" r:id="rId53"/>
    <p:sldId id="350" r:id="rId54"/>
    <p:sldId id="325" r:id="rId55"/>
    <p:sldId id="328" r:id="rId56"/>
    <p:sldId id="298" r:id="rId57"/>
    <p:sldId id="299" r:id="rId58"/>
    <p:sldId id="330" r:id="rId59"/>
    <p:sldId id="420" r:id="rId60"/>
    <p:sldId id="301"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FA2004-A089-4756-4666-4D2B07E90188}" name="Lissa Powell" initials="LP" userId="S::powelll@nasfaa.org::ee691c9a-30d0-455b-b688-add8285ac695" providerId="AD"/>
  <p188:author id="{A0029B77-A3A9-4ECA-1C35-CBED6991565B}" name="Sarah Austin" initials="SA" userId="S::austins@nasfaa.org::94a25384-544c-49b2-a8db-09c9d094886c" providerId="AD"/>
  <p188:author id="{846D7C99-9693-0A3B-CFBC-F6F58D3D14F5}" name="Debra La Grone" initials="DLG" userId="S::lagroned@nasfaa.org::8ae4e4ee-2b87-428c-a5cd-b11307ef7362" providerId="AD"/>
  <p188:author id="{5313F0DF-1D2B-833B-2DC5-1CD1488D26F5}" name="Norma Robinson" initials="NR" userId="S::robinsonn@nasfaa.org::d5752999-feb1-4e81-9398-58af882d5e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7" name="Eunice Powell" initials="EP" lastIdx="1" clrIdx="7">
    <p:extLst>
      <p:ext uri="{19B8F6BF-5375-455C-9EA6-DF929625EA0E}">
        <p15:presenceInfo xmlns:p15="http://schemas.microsoft.com/office/powerpoint/2012/main" userId="S-1-5-21-530780909-28726180-930774774-15790" providerId="AD"/>
      </p:ext>
    </p:extLst>
  </p:cmAuthor>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 id="5" name="Debra La Grone" initials="DLG [2]" lastIdx="30" clrIdx="5">
    <p:extLst>
      <p:ext uri="{19B8F6BF-5375-455C-9EA6-DF929625EA0E}">
        <p15:presenceInfo xmlns:p15="http://schemas.microsoft.com/office/powerpoint/2012/main" userId="S::lagroned@nasfaa.org::8ae4e4ee-2b87-428c-a5cd-b11307ef7362" providerId="AD"/>
      </p:ext>
    </p:extLst>
  </p:cmAuthor>
  <p:cmAuthor id="6" name="Lissa Powell" initials="LP" lastIdx="26" clrIdx="6">
    <p:extLst>
      <p:ext uri="{19B8F6BF-5375-455C-9EA6-DF929625EA0E}">
        <p15:presenceInfo xmlns:p15="http://schemas.microsoft.com/office/powerpoint/2012/main" userId="S-1-5-21-530780909-28726180-930774774-38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E4B"/>
    <a:srgbClr val="DE7E26"/>
    <a:srgbClr val="004E7D"/>
    <a:srgbClr val="B94197"/>
    <a:srgbClr val="58595B"/>
    <a:srgbClr val="C54FAF"/>
    <a:srgbClr val="005B99"/>
    <a:srgbClr val="007CA8"/>
    <a:srgbClr val="F4EE00"/>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31B32-B090-4E1A-95AE-FF7B2115C473}" v="31" dt="2023-10-17T20:26:25.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0" autoAdjust="0"/>
    <p:restoredTop sz="94660"/>
  </p:normalViewPr>
  <p:slideViewPr>
    <p:cSldViewPr>
      <p:cViewPr varScale="1">
        <p:scale>
          <a:sx n="114" d="100"/>
          <a:sy n="114" d="100"/>
        </p:scale>
        <p:origin x="1200"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6318"/>
    </p:cViewPr>
  </p:sorterViewPr>
  <p:notesViewPr>
    <p:cSldViewPr>
      <p:cViewPr varScale="1">
        <p:scale>
          <a:sx n="72" d="100"/>
          <a:sy n="72" d="100"/>
        </p:scale>
        <p:origin x="3060"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3B2E2-2D48-4A68-9700-40D7E96E49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93C7298-5DD3-45EA-8EBB-39B0AFBB4614}">
      <dgm:prSet custT="1"/>
      <dgm:spPr/>
      <dgm:t>
        <a:bodyPr/>
        <a:lstStyle/>
        <a:p>
          <a:r>
            <a:rPr lang="en-US" sz="2400" b="1" dirty="0"/>
            <a:t>Previous</a:t>
          </a:r>
          <a:endParaRPr lang="en-US" sz="2400" dirty="0"/>
        </a:p>
      </dgm:t>
    </dgm:pt>
    <dgm:pt modelId="{8BC2ED6D-8928-4E71-B2F0-EB97CF48AA17}" type="parTrans" cxnId="{E2A7ABFF-73EF-4EA6-8409-2209C4A81B4F}">
      <dgm:prSet/>
      <dgm:spPr/>
      <dgm:t>
        <a:bodyPr/>
        <a:lstStyle/>
        <a:p>
          <a:endParaRPr lang="en-US"/>
        </a:p>
      </dgm:t>
    </dgm:pt>
    <dgm:pt modelId="{D697FCE7-2FB1-47AA-889F-12CAE5E6A597}" type="sibTrans" cxnId="{E2A7ABFF-73EF-4EA6-8409-2209C4A81B4F}">
      <dgm:prSet/>
      <dgm:spPr/>
      <dgm:t>
        <a:bodyPr/>
        <a:lstStyle/>
        <a:p>
          <a:endParaRPr lang="en-US"/>
        </a:p>
      </dgm:t>
    </dgm:pt>
    <dgm:pt modelId="{DF472429-8F70-4778-B735-89E5F871F4D1}">
      <dgm:prSet custT="1"/>
      <dgm:spPr/>
      <dgm:t>
        <a:bodyPr/>
        <a:lstStyle/>
        <a:p>
          <a:pPr marL="0" indent="0">
            <a:lnSpc>
              <a:spcPct val="100000"/>
            </a:lnSpc>
            <a:spcBef>
              <a:spcPct val="0"/>
            </a:spcBef>
            <a:spcAft>
              <a:spcPts val="0"/>
            </a:spcAft>
            <a:buNone/>
          </a:pPr>
          <a:r>
            <a:rPr lang="en-US" sz="2400" dirty="0"/>
            <a:t>Expected Family Contribution (EFC)</a:t>
          </a:r>
        </a:p>
      </dgm:t>
    </dgm:pt>
    <dgm:pt modelId="{04C976BA-C820-4DD9-91AD-1C2D9BDB1099}" type="parTrans" cxnId="{D109DA22-BB8C-446E-B310-BEB508520C3C}">
      <dgm:prSet/>
      <dgm:spPr/>
      <dgm:t>
        <a:bodyPr/>
        <a:lstStyle/>
        <a:p>
          <a:endParaRPr lang="en-US"/>
        </a:p>
      </dgm:t>
    </dgm:pt>
    <dgm:pt modelId="{9CF63FC4-3AF1-4831-AE99-0EC9051BB860}" type="sibTrans" cxnId="{D109DA22-BB8C-446E-B310-BEB508520C3C}">
      <dgm:prSet/>
      <dgm:spPr/>
      <dgm:t>
        <a:bodyPr/>
        <a:lstStyle/>
        <a:p>
          <a:endParaRPr lang="en-US"/>
        </a:p>
      </dgm:t>
    </dgm:pt>
    <dgm:pt modelId="{6426A38E-9EBC-43BC-9386-0DBF6B16EDAF}">
      <dgm:prSet custT="1"/>
      <dgm:spPr/>
      <dgm:t>
        <a:bodyPr/>
        <a:lstStyle/>
        <a:p>
          <a:pPr marL="457200" indent="-320040">
            <a:lnSpc>
              <a:spcPct val="100000"/>
            </a:lnSpc>
            <a:spcBef>
              <a:spcPts val="600"/>
            </a:spcBef>
            <a:spcAft>
              <a:spcPts val="0"/>
            </a:spcAft>
            <a:buSzPct val="90000"/>
            <a:buFont typeface="Zapf Dingbats"/>
            <a:buChar char="✦"/>
          </a:pPr>
          <a:r>
            <a:rPr lang="en-US" sz="2400" dirty="0"/>
            <a:t>Ranges from 0 to 999999</a:t>
          </a:r>
        </a:p>
      </dgm:t>
    </dgm:pt>
    <dgm:pt modelId="{1A8D8239-0B94-4AC2-8592-DEB5E5793D92}" type="parTrans" cxnId="{A9746A26-FB26-490D-99AE-F78DEF798970}">
      <dgm:prSet/>
      <dgm:spPr/>
      <dgm:t>
        <a:bodyPr/>
        <a:lstStyle/>
        <a:p>
          <a:endParaRPr lang="en-US"/>
        </a:p>
      </dgm:t>
    </dgm:pt>
    <dgm:pt modelId="{0188F02F-AE30-431C-9514-F7FCF3DA5155}" type="sibTrans" cxnId="{A9746A26-FB26-490D-99AE-F78DEF798970}">
      <dgm:prSet/>
      <dgm:spPr/>
      <dgm:t>
        <a:bodyPr/>
        <a:lstStyle/>
        <a:p>
          <a:endParaRPr lang="en-US"/>
        </a:p>
      </dgm:t>
    </dgm:pt>
    <dgm:pt modelId="{F003D3D5-59B7-4E1E-BEA8-855B4C070E2F}">
      <dgm:prSet custT="1"/>
      <dgm:spPr/>
      <dgm:t>
        <a:bodyPr/>
        <a:lstStyle/>
        <a:p>
          <a:r>
            <a:rPr lang="en-US" sz="2400" b="1" dirty="0"/>
            <a:t>Starting 2024-25 FAFSA</a:t>
          </a:r>
          <a:endParaRPr lang="en-US" sz="2400" dirty="0"/>
        </a:p>
      </dgm:t>
    </dgm:pt>
    <dgm:pt modelId="{959A9EDC-42E2-4BEB-A6BA-C6D46E6A4E5A}" type="parTrans" cxnId="{E41B18CB-9863-4066-9012-F4AF18FBE9CE}">
      <dgm:prSet/>
      <dgm:spPr/>
      <dgm:t>
        <a:bodyPr/>
        <a:lstStyle/>
        <a:p>
          <a:endParaRPr lang="en-US"/>
        </a:p>
      </dgm:t>
    </dgm:pt>
    <dgm:pt modelId="{544CEA2A-CF21-46FB-B78D-6958D0CDCF7B}" type="sibTrans" cxnId="{E41B18CB-9863-4066-9012-F4AF18FBE9CE}">
      <dgm:prSet/>
      <dgm:spPr/>
      <dgm:t>
        <a:bodyPr/>
        <a:lstStyle/>
        <a:p>
          <a:endParaRPr lang="en-US"/>
        </a:p>
      </dgm:t>
    </dgm:pt>
    <dgm:pt modelId="{883B8864-248B-4D0F-8FD9-E1CCCE1B8D1E}">
      <dgm:prSet custT="1"/>
      <dgm:spPr/>
      <dgm:t>
        <a:bodyPr/>
        <a:lstStyle/>
        <a:p>
          <a:pPr marL="0" indent="-320040">
            <a:lnSpc>
              <a:spcPct val="100000"/>
            </a:lnSpc>
            <a:spcBef>
              <a:spcPct val="0"/>
            </a:spcBef>
            <a:spcAft>
              <a:spcPts val="0"/>
            </a:spcAft>
            <a:buNone/>
          </a:pPr>
          <a:r>
            <a:rPr lang="en-US" sz="2400" dirty="0"/>
            <a:t>Student Aid Index (SAI)</a:t>
          </a:r>
        </a:p>
      </dgm:t>
    </dgm:pt>
    <dgm:pt modelId="{665AF620-E04A-4913-B210-C4E7150C6473}" type="parTrans" cxnId="{90EE73E2-8AF0-4520-A971-AA1A9FDAFC43}">
      <dgm:prSet/>
      <dgm:spPr/>
      <dgm:t>
        <a:bodyPr/>
        <a:lstStyle/>
        <a:p>
          <a:endParaRPr lang="en-US"/>
        </a:p>
      </dgm:t>
    </dgm:pt>
    <dgm:pt modelId="{0C981873-696D-4D1C-8212-C1DC198CDCC3}" type="sibTrans" cxnId="{90EE73E2-8AF0-4520-A971-AA1A9FDAFC43}">
      <dgm:prSet/>
      <dgm:spPr/>
      <dgm:t>
        <a:bodyPr/>
        <a:lstStyle/>
        <a:p>
          <a:endParaRPr lang="en-US"/>
        </a:p>
      </dgm:t>
    </dgm:pt>
    <dgm:pt modelId="{38DA6D09-0963-419A-86E1-1D7876CF6B9F}">
      <dgm:prSet custT="1"/>
      <dgm:spPr/>
      <dgm:t>
        <a:bodyPr/>
        <a:lstStyle/>
        <a:p>
          <a:pPr marL="457200" indent="-320040">
            <a:lnSpc>
              <a:spcPct val="100000"/>
            </a:lnSpc>
            <a:spcBef>
              <a:spcPts val="600"/>
            </a:spcBef>
            <a:spcAft>
              <a:spcPts val="0"/>
            </a:spcAft>
            <a:buSzPct val="90000"/>
            <a:buFont typeface="Zapf Dingbats"/>
            <a:buChar char="✦"/>
          </a:pPr>
          <a:r>
            <a:rPr lang="en-US" sz="2400" dirty="0"/>
            <a:t>Ranges from -1500 to 999999</a:t>
          </a:r>
        </a:p>
      </dgm:t>
    </dgm:pt>
    <dgm:pt modelId="{8AB36C44-DF2A-41A5-8BDB-95238EFF0572}" type="parTrans" cxnId="{22DA6B37-21B8-4998-93A6-4440BE5A84F5}">
      <dgm:prSet/>
      <dgm:spPr/>
      <dgm:t>
        <a:bodyPr/>
        <a:lstStyle/>
        <a:p>
          <a:endParaRPr lang="en-US"/>
        </a:p>
      </dgm:t>
    </dgm:pt>
    <dgm:pt modelId="{55889E3F-2FEE-41A1-A574-1E8051EAF3DA}" type="sibTrans" cxnId="{22DA6B37-21B8-4998-93A6-4440BE5A84F5}">
      <dgm:prSet/>
      <dgm:spPr/>
      <dgm:t>
        <a:bodyPr/>
        <a:lstStyle/>
        <a:p>
          <a:endParaRPr lang="en-US"/>
        </a:p>
      </dgm:t>
    </dgm:pt>
    <dgm:pt modelId="{F829226F-CECB-AC47-B649-976B6150D2CF}" type="pres">
      <dgm:prSet presAssocID="{40D3B2E2-2D48-4A68-9700-40D7E96E49D9}" presName="Name0" presStyleCnt="0">
        <dgm:presLayoutVars>
          <dgm:dir/>
          <dgm:animLvl val="lvl"/>
          <dgm:resizeHandles val="exact"/>
        </dgm:presLayoutVars>
      </dgm:prSet>
      <dgm:spPr/>
      <dgm:t>
        <a:bodyPr/>
        <a:lstStyle/>
        <a:p>
          <a:endParaRPr lang="en-US"/>
        </a:p>
      </dgm:t>
    </dgm:pt>
    <dgm:pt modelId="{3BDEF5FE-A27C-214F-A81D-59B843FDD988}" type="pres">
      <dgm:prSet presAssocID="{493C7298-5DD3-45EA-8EBB-39B0AFBB4614}" presName="linNode" presStyleCnt="0"/>
      <dgm:spPr/>
    </dgm:pt>
    <dgm:pt modelId="{AFC86E4C-7B1F-C342-9673-ECDCFFB28BEA}" type="pres">
      <dgm:prSet presAssocID="{493C7298-5DD3-45EA-8EBB-39B0AFBB4614}" presName="parentText" presStyleLbl="node1" presStyleIdx="0" presStyleCnt="2" custScaleX="70497">
        <dgm:presLayoutVars>
          <dgm:chMax val="1"/>
          <dgm:bulletEnabled val="1"/>
        </dgm:presLayoutVars>
      </dgm:prSet>
      <dgm:spPr/>
      <dgm:t>
        <a:bodyPr/>
        <a:lstStyle/>
        <a:p>
          <a:endParaRPr lang="en-US"/>
        </a:p>
      </dgm:t>
    </dgm:pt>
    <dgm:pt modelId="{0D2777C0-20FA-8A4B-B6E0-62840575AA97}" type="pres">
      <dgm:prSet presAssocID="{493C7298-5DD3-45EA-8EBB-39B0AFBB4614}" presName="descendantText" presStyleLbl="alignAccFollowNode1" presStyleIdx="0" presStyleCnt="2" custScaleX="81382">
        <dgm:presLayoutVars>
          <dgm:bulletEnabled val="1"/>
        </dgm:presLayoutVars>
      </dgm:prSet>
      <dgm:spPr/>
      <dgm:t>
        <a:bodyPr/>
        <a:lstStyle/>
        <a:p>
          <a:endParaRPr lang="en-US"/>
        </a:p>
      </dgm:t>
    </dgm:pt>
    <dgm:pt modelId="{667FF410-1C84-FF4F-A853-6FC763276185}" type="pres">
      <dgm:prSet presAssocID="{D697FCE7-2FB1-47AA-889F-12CAE5E6A597}" presName="sp" presStyleCnt="0"/>
      <dgm:spPr/>
    </dgm:pt>
    <dgm:pt modelId="{3675C5BF-C125-DC4B-9507-50075CC5092A}" type="pres">
      <dgm:prSet presAssocID="{F003D3D5-59B7-4E1E-BEA8-855B4C070E2F}" presName="linNode" presStyleCnt="0"/>
      <dgm:spPr/>
    </dgm:pt>
    <dgm:pt modelId="{9A4EB012-843F-EB47-A209-7DCB123430B0}" type="pres">
      <dgm:prSet presAssocID="{F003D3D5-59B7-4E1E-BEA8-855B4C070E2F}" presName="parentText" presStyleLbl="node1" presStyleIdx="1" presStyleCnt="2" custScaleX="70502">
        <dgm:presLayoutVars>
          <dgm:chMax val="1"/>
          <dgm:bulletEnabled val="1"/>
        </dgm:presLayoutVars>
      </dgm:prSet>
      <dgm:spPr/>
      <dgm:t>
        <a:bodyPr/>
        <a:lstStyle/>
        <a:p>
          <a:endParaRPr lang="en-US"/>
        </a:p>
      </dgm:t>
    </dgm:pt>
    <dgm:pt modelId="{28E713B6-9AEF-2C44-9C5D-C46303AF1B01}" type="pres">
      <dgm:prSet presAssocID="{F003D3D5-59B7-4E1E-BEA8-855B4C070E2F}" presName="descendantText" presStyleLbl="alignAccFollowNode1" presStyleIdx="1" presStyleCnt="2" custScaleX="82257">
        <dgm:presLayoutVars>
          <dgm:bulletEnabled val="1"/>
        </dgm:presLayoutVars>
      </dgm:prSet>
      <dgm:spPr/>
      <dgm:t>
        <a:bodyPr/>
        <a:lstStyle/>
        <a:p>
          <a:endParaRPr lang="en-US"/>
        </a:p>
      </dgm:t>
    </dgm:pt>
  </dgm:ptLst>
  <dgm:cxnLst>
    <dgm:cxn modelId="{E34D0437-8F85-E546-93C0-0F145515B522}" type="presOf" srcId="{38DA6D09-0963-419A-86E1-1D7876CF6B9F}" destId="{28E713B6-9AEF-2C44-9C5D-C46303AF1B01}" srcOrd="0" destOrd="1" presId="urn:microsoft.com/office/officeart/2005/8/layout/vList5"/>
    <dgm:cxn modelId="{859E0869-5730-FB4A-A04E-278D397C1B77}" type="presOf" srcId="{DF472429-8F70-4778-B735-89E5F871F4D1}" destId="{0D2777C0-20FA-8A4B-B6E0-62840575AA97}" srcOrd="0" destOrd="0" presId="urn:microsoft.com/office/officeart/2005/8/layout/vList5"/>
    <dgm:cxn modelId="{90EE73E2-8AF0-4520-A971-AA1A9FDAFC43}" srcId="{F003D3D5-59B7-4E1E-BEA8-855B4C070E2F}" destId="{883B8864-248B-4D0F-8FD9-E1CCCE1B8D1E}" srcOrd="0" destOrd="0" parTransId="{665AF620-E04A-4913-B210-C4E7150C6473}" sibTransId="{0C981873-696D-4D1C-8212-C1DC198CDCC3}"/>
    <dgm:cxn modelId="{22DA6B37-21B8-4998-93A6-4440BE5A84F5}" srcId="{883B8864-248B-4D0F-8FD9-E1CCCE1B8D1E}" destId="{38DA6D09-0963-419A-86E1-1D7876CF6B9F}" srcOrd="0" destOrd="0" parTransId="{8AB36C44-DF2A-41A5-8BDB-95238EFF0572}" sibTransId="{55889E3F-2FEE-41A1-A574-1E8051EAF3DA}"/>
    <dgm:cxn modelId="{A9746A26-FB26-490D-99AE-F78DEF798970}" srcId="{DF472429-8F70-4778-B735-89E5F871F4D1}" destId="{6426A38E-9EBC-43BC-9386-0DBF6B16EDAF}" srcOrd="0" destOrd="0" parTransId="{1A8D8239-0B94-4AC2-8592-DEB5E5793D92}" sibTransId="{0188F02F-AE30-431C-9514-F7FCF3DA5155}"/>
    <dgm:cxn modelId="{A1FCB5E3-E08B-9042-AE8D-358F771BC530}" type="presOf" srcId="{40D3B2E2-2D48-4A68-9700-40D7E96E49D9}" destId="{F829226F-CECB-AC47-B649-976B6150D2CF}" srcOrd="0" destOrd="0" presId="urn:microsoft.com/office/officeart/2005/8/layout/vList5"/>
    <dgm:cxn modelId="{E2A7ABFF-73EF-4EA6-8409-2209C4A81B4F}" srcId="{40D3B2E2-2D48-4A68-9700-40D7E96E49D9}" destId="{493C7298-5DD3-45EA-8EBB-39B0AFBB4614}" srcOrd="0" destOrd="0" parTransId="{8BC2ED6D-8928-4E71-B2F0-EB97CF48AA17}" sibTransId="{D697FCE7-2FB1-47AA-889F-12CAE5E6A597}"/>
    <dgm:cxn modelId="{06880B96-2659-604D-A535-582EE6B5388F}" type="presOf" srcId="{493C7298-5DD3-45EA-8EBB-39B0AFBB4614}" destId="{AFC86E4C-7B1F-C342-9673-ECDCFFB28BEA}" srcOrd="0" destOrd="0" presId="urn:microsoft.com/office/officeart/2005/8/layout/vList5"/>
    <dgm:cxn modelId="{7A057911-A6DC-AC4E-AAFA-FEDFAED29E18}" type="presOf" srcId="{6426A38E-9EBC-43BC-9386-0DBF6B16EDAF}" destId="{0D2777C0-20FA-8A4B-B6E0-62840575AA97}" srcOrd="0" destOrd="1" presId="urn:microsoft.com/office/officeart/2005/8/layout/vList5"/>
    <dgm:cxn modelId="{D109DA22-BB8C-446E-B310-BEB508520C3C}" srcId="{493C7298-5DD3-45EA-8EBB-39B0AFBB4614}" destId="{DF472429-8F70-4778-B735-89E5F871F4D1}" srcOrd="0" destOrd="0" parTransId="{04C976BA-C820-4DD9-91AD-1C2D9BDB1099}" sibTransId="{9CF63FC4-3AF1-4831-AE99-0EC9051BB860}"/>
    <dgm:cxn modelId="{E41B18CB-9863-4066-9012-F4AF18FBE9CE}" srcId="{40D3B2E2-2D48-4A68-9700-40D7E96E49D9}" destId="{F003D3D5-59B7-4E1E-BEA8-855B4C070E2F}" srcOrd="1" destOrd="0" parTransId="{959A9EDC-42E2-4BEB-A6BA-C6D46E6A4E5A}" sibTransId="{544CEA2A-CF21-46FB-B78D-6958D0CDCF7B}"/>
    <dgm:cxn modelId="{A305EEC9-7873-BB44-8DB8-3F694F31825B}" type="presOf" srcId="{883B8864-248B-4D0F-8FD9-E1CCCE1B8D1E}" destId="{28E713B6-9AEF-2C44-9C5D-C46303AF1B01}" srcOrd="0" destOrd="0" presId="urn:microsoft.com/office/officeart/2005/8/layout/vList5"/>
    <dgm:cxn modelId="{FF8DFAA5-B14F-8845-8EA5-4648F1268CA8}" type="presOf" srcId="{F003D3D5-59B7-4E1E-BEA8-855B4C070E2F}" destId="{9A4EB012-843F-EB47-A209-7DCB123430B0}" srcOrd="0" destOrd="0" presId="urn:microsoft.com/office/officeart/2005/8/layout/vList5"/>
    <dgm:cxn modelId="{82EBB01F-9DD0-AD41-9598-FBB52014A01D}" type="presParOf" srcId="{F829226F-CECB-AC47-B649-976B6150D2CF}" destId="{3BDEF5FE-A27C-214F-A81D-59B843FDD988}" srcOrd="0" destOrd="0" presId="urn:microsoft.com/office/officeart/2005/8/layout/vList5"/>
    <dgm:cxn modelId="{5C49927B-A6CA-1449-B839-753B4097C34E}" type="presParOf" srcId="{3BDEF5FE-A27C-214F-A81D-59B843FDD988}" destId="{AFC86E4C-7B1F-C342-9673-ECDCFFB28BEA}" srcOrd="0" destOrd="0" presId="urn:microsoft.com/office/officeart/2005/8/layout/vList5"/>
    <dgm:cxn modelId="{1CDFB1C6-FCB4-EF44-A134-7DDE55C11D0C}" type="presParOf" srcId="{3BDEF5FE-A27C-214F-A81D-59B843FDD988}" destId="{0D2777C0-20FA-8A4B-B6E0-62840575AA97}" srcOrd="1" destOrd="0" presId="urn:microsoft.com/office/officeart/2005/8/layout/vList5"/>
    <dgm:cxn modelId="{23EE1F97-1269-A542-B5E8-FE13227B7A99}" type="presParOf" srcId="{F829226F-CECB-AC47-B649-976B6150D2CF}" destId="{667FF410-1C84-FF4F-A853-6FC763276185}" srcOrd="1" destOrd="0" presId="urn:microsoft.com/office/officeart/2005/8/layout/vList5"/>
    <dgm:cxn modelId="{BE1CC127-A67D-8E42-8544-71561D6C9E16}" type="presParOf" srcId="{F829226F-CECB-AC47-B649-976B6150D2CF}" destId="{3675C5BF-C125-DC4B-9507-50075CC5092A}" srcOrd="2" destOrd="0" presId="urn:microsoft.com/office/officeart/2005/8/layout/vList5"/>
    <dgm:cxn modelId="{1B6D792E-871D-1442-BE50-16B74946F0F2}" type="presParOf" srcId="{3675C5BF-C125-DC4B-9507-50075CC5092A}" destId="{9A4EB012-843F-EB47-A209-7DCB123430B0}" srcOrd="0" destOrd="0" presId="urn:microsoft.com/office/officeart/2005/8/layout/vList5"/>
    <dgm:cxn modelId="{09340EDF-6254-504E-BB2E-A85D839C7539}" type="presParOf" srcId="{3675C5BF-C125-DC4B-9507-50075CC5092A}" destId="{28E713B6-9AEF-2C44-9C5D-C46303AF1B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7BE417-03EF-4697-9F53-959049A083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EDE659-102A-4A7C-86FD-956EB086DA44}">
      <dgm:prSet phldrT="[Text]" custT="1"/>
      <dgm:spPr>
        <a:solidFill>
          <a:srgbClr val="DE7E26"/>
        </a:solidFill>
      </dgm:spPr>
      <dgm:t>
        <a:bodyPr/>
        <a:lstStyle/>
        <a:p>
          <a:r>
            <a:rPr lang="en-US" sz="3000" dirty="0">
              <a:latin typeface="Arial" panose="020B0604020202020204" pitchFamily="34" charset="0"/>
              <a:cs typeface="Arial" panose="020B0604020202020204" pitchFamily="34" charset="0"/>
            </a:rPr>
            <a:t>Online FAFSA</a:t>
          </a:r>
        </a:p>
      </dgm:t>
    </dgm:pt>
    <dgm:pt modelId="{57C99ED7-F3A6-4A4C-8908-696A30FDBC85}" type="parTrans" cxnId="{774A15A6-2132-4299-BFFA-858378114CD3}">
      <dgm:prSet/>
      <dgm:spPr/>
      <dgm:t>
        <a:bodyPr/>
        <a:lstStyle/>
        <a:p>
          <a:endParaRPr lang="en-US">
            <a:latin typeface="Arial" panose="020B0604020202020204" pitchFamily="34" charset="0"/>
            <a:cs typeface="Arial" panose="020B0604020202020204" pitchFamily="34" charset="0"/>
          </a:endParaRPr>
        </a:p>
      </dgm:t>
    </dgm:pt>
    <dgm:pt modelId="{C8D0EA10-ED53-472A-97F4-0DC7E4B1AE63}" type="sibTrans" cxnId="{774A15A6-2132-4299-BFFA-858378114CD3}">
      <dgm:prSet/>
      <dgm:spPr>
        <a:ln>
          <a:solidFill>
            <a:srgbClr val="005B99"/>
          </a:solidFill>
        </a:ln>
      </dgm:spPr>
      <dgm:t>
        <a:bodyPr/>
        <a:lstStyle/>
        <a:p>
          <a:endParaRPr lang="en-US">
            <a:latin typeface="Arial" panose="020B0604020202020204" pitchFamily="34" charset="0"/>
            <a:cs typeface="Arial" panose="020B0604020202020204" pitchFamily="34" charset="0"/>
          </a:endParaRPr>
        </a:p>
      </dgm:t>
    </dgm:pt>
    <dgm:pt modelId="{B998C87C-37CB-4181-81BB-B718E64A31DC}">
      <dgm:prSet phldrT="[Text]" custT="1"/>
      <dgm:spPr>
        <a:solidFill>
          <a:srgbClr val="6DBE4B"/>
        </a:solidFill>
      </dgm:spPr>
      <dgm:t>
        <a:bodyPr/>
        <a:lstStyle/>
        <a:p>
          <a:r>
            <a:rPr lang="en-US" sz="3000" dirty="0">
              <a:latin typeface="Arial" panose="020B0604020202020204" pitchFamily="34" charset="0"/>
              <a:cs typeface="Arial" panose="020B0604020202020204" pitchFamily="34" charset="0"/>
            </a:rPr>
            <a:t>PDF FAFSA</a:t>
          </a:r>
        </a:p>
      </dgm:t>
    </dgm:pt>
    <dgm:pt modelId="{A46FBCF7-CBBD-42CB-ABE6-B39FB231303B}" type="par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5FCA6945-1E4A-4662-A20D-FA7A2FDF0F5B}" type="sib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AFA56675-EB12-4AB7-A0F2-DD6F8436F2C3}">
      <dgm:prSet phldrT="[Text]" custT="1"/>
      <dgm:spPr>
        <a:solidFill>
          <a:srgbClr val="B94197"/>
        </a:solidFill>
      </dgm:spPr>
      <dgm:t>
        <a:bodyPr/>
        <a:lstStyle/>
        <a:p>
          <a:r>
            <a:rPr lang="en-US" sz="3000" dirty="0">
              <a:latin typeface="Arial" panose="020B0604020202020204" pitchFamily="34" charset="0"/>
              <a:cs typeface="Arial" panose="020B0604020202020204" pitchFamily="34" charset="0"/>
            </a:rPr>
            <a:t>FAFSA on the Phone (FOTP)</a:t>
          </a:r>
        </a:p>
      </dgm:t>
    </dgm:pt>
    <dgm:pt modelId="{583B73C7-693F-4B94-A19C-38A9FCF6FDD9}" type="sibTrans" cxnId="{15FF2B80-8500-4E82-B04D-5AC2AEDF8145}">
      <dgm:prSet/>
      <dgm:spPr/>
      <dgm:t>
        <a:bodyPr/>
        <a:lstStyle/>
        <a:p>
          <a:endParaRPr lang="en-US"/>
        </a:p>
      </dgm:t>
    </dgm:pt>
    <dgm:pt modelId="{2F283BD2-8B51-4312-82E9-690F1640D185}" type="parTrans" cxnId="{15FF2B80-8500-4E82-B04D-5AC2AEDF8145}">
      <dgm:prSet/>
      <dgm:spPr/>
      <dgm:t>
        <a:bodyPr/>
        <a:lstStyle/>
        <a:p>
          <a:endParaRPr lang="en-US"/>
        </a:p>
      </dgm:t>
    </dgm:pt>
    <dgm:pt modelId="{EC7C29F2-E48D-49B2-8F3C-8CF882BAAE46}" type="pres">
      <dgm:prSet presAssocID="{277BE417-03EF-4697-9F53-959049A083A9}" presName="Name0" presStyleCnt="0">
        <dgm:presLayoutVars>
          <dgm:chMax val="7"/>
          <dgm:chPref val="7"/>
          <dgm:dir/>
        </dgm:presLayoutVars>
      </dgm:prSet>
      <dgm:spPr/>
      <dgm:t>
        <a:bodyPr/>
        <a:lstStyle/>
        <a:p>
          <a:endParaRPr lang="en-US"/>
        </a:p>
      </dgm:t>
    </dgm:pt>
    <dgm:pt modelId="{4DACA730-C81C-4697-87A3-6CF51FAA60C5}" type="pres">
      <dgm:prSet presAssocID="{277BE417-03EF-4697-9F53-959049A083A9}" presName="Name1" presStyleCnt="0"/>
      <dgm:spPr/>
    </dgm:pt>
    <dgm:pt modelId="{32594E5E-6164-46EE-8D62-2057AF3D682B}" type="pres">
      <dgm:prSet presAssocID="{277BE417-03EF-4697-9F53-959049A083A9}" presName="cycle" presStyleCnt="0"/>
      <dgm:spPr/>
    </dgm:pt>
    <dgm:pt modelId="{D4E5EBB4-4443-40BC-9DD5-049D8072D240}" type="pres">
      <dgm:prSet presAssocID="{277BE417-03EF-4697-9F53-959049A083A9}" presName="srcNode" presStyleLbl="node1" presStyleIdx="0" presStyleCnt="3"/>
      <dgm:spPr/>
    </dgm:pt>
    <dgm:pt modelId="{4CCD4D92-CB6F-4FFF-924A-C5CEE4869F8D}" type="pres">
      <dgm:prSet presAssocID="{277BE417-03EF-4697-9F53-959049A083A9}" presName="conn" presStyleLbl="parChTrans1D2" presStyleIdx="0" presStyleCnt="1"/>
      <dgm:spPr/>
      <dgm:t>
        <a:bodyPr/>
        <a:lstStyle/>
        <a:p>
          <a:endParaRPr lang="en-US"/>
        </a:p>
      </dgm:t>
    </dgm:pt>
    <dgm:pt modelId="{906AA4CF-0ED2-4FF9-81BF-77B8079E4AA5}" type="pres">
      <dgm:prSet presAssocID="{277BE417-03EF-4697-9F53-959049A083A9}" presName="extraNode" presStyleLbl="node1" presStyleIdx="0" presStyleCnt="3"/>
      <dgm:spPr/>
    </dgm:pt>
    <dgm:pt modelId="{C4B01E35-4295-4EA2-9E5F-980532AB6CE5}" type="pres">
      <dgm:prSet presAssocID="{277BE417-03EF-4697-9F53-959049A083A9}" presName="dstNode" presStyleLbl="node1" presStyleIdx="0" presStyleCnt="3"/>
      <dgm:spPr/>
    </dgm:pt>
    <dgm:pt modelId="{F2738B41-2685-4679-BD58-CDECA3A82757}" type="pres">
      <dgm:prSet presAssocID="{6FEDE659-102A-4A7C-86FD-956EB086DA44}" presName="text_1" presStyleLbl="node1" presStyleIdx="0" presStyleCnt="3">
        <dgm:presLayoutVars>
          <dgm:bulletEnabled val="1"/>
        </dgm:presLayoutVars>
      </dgm:prSet>
      <dgm:spPr/>
      <dgm:t>
        <a:bodyPr/>
        <a:lstStyle/>
        <a:p>
          <a:endParaRPr lang="en-US"/>
        </a:p>
      </dgm:t>
    </dgm:pt>
    <dgm:pt modelId="{8D47F348-DFC3-43B3-86C2-7507DA9A4320}" type="pres">
      <dgm:prSet presAssocID="{6FEDE659-102A-4A7C-86FD-956EB086DA44}" presName="accent_1" presStyleCnt="0"/>
      <dgm:spPr/>
    </dgm:pt>
    <dgm:pt modelId="{85B04281-9A45-4F2A-ADFB-2AFDD8F4A1E8}" type="pres">
      <dgm:prSet presAssocID="{6FEDE659-102A-4A7C-86FD-956EB086DA44}" presName="accentRepeatNode" presStyleLbl="solidFgAcc1" presStyleIdx="0" presStyleCnt="3"/>
      <dgm:spPr>
        <a:ln>
          <a:solidFill>
            <a:srgbClr val="004E7D"/>
          </a:solidFill>
        </a:ln>
      </dgm:spPr>
    </dgm:pt>
    <dgm:pt modelId="{043DF6E6-6ED5-42EE-AE88-E9CEBE165A8A}" type="pres">
      <dgm:prSet presAssocID="{B998C87C-37CB-4181-81BB-B718E64A31DC}" presName="text_2" presStyleLbl="node1" presStyleIdx="1" presStyleCnt="3">
        <dgm:presLayoutVars>
          <dgm:bulletEnabled val="1"/>
        </dgm:presLayoutVars>
      </dgm:prSet>
      <dgm:spPr/>
      <dgm:t>
        <a:bodyPr/>
        <a:lstStyle/>
        <a:p>
          <a:endParaRPr lang="en-US"/>
        </a:p>
      </dgm:t>
    </dgm:pt>
    <dgm:pt modelId="{59BFDC6B-B8EF-4F2B-9F84-6A77617E5623}" type="pres">
      <dgm:prSet presAssocID="{B998C87C-37CB-4181-81BB-B718E64A31DC}" presName="accent_2" presStyleCnt="0"/>
      <dgm:spPr/>
    </dgm:pt>
    <dgm:pt modelId="{297862ED-8CDE-4ECE-9964-09915C801F19}" type="pres">
      <dgm:prSet presAssocID="{B998C87C-37CB-4181-81BB-B718E64A31DC}" presName="accentRepeatNode" presStyleLbl="solidFgAcc1" presStyleIdx="1" presStyleCnt="3"/>
      <dgm:spPr>
        <a:ln>
          <a:solidFill>
            <a:srgbClr val="004E7D"/>
          </a:solidFill>
        </a:ln>
      </dgm:spPr>
    </dgm:pt>
    <dgm:pt modelId="{8BCA38A6-4D67-4D60-A194-7BC73C35EC85}" type="pres">
      <dgm:prSet presAssocID="{AFA56675-EB12-4AB7-A0F2-DD6F8436F2C3}" presName="text_3" presStyleLbl="node1" presStyleIdx="2" presStyleCnt="3">
        <dgm:presLayoutVars>
          <dgm:bulletEnabled val="1"/>
        </dgm:presLayoutVars>
      </dgm:prSet>
      <dgm:spPr/>
      <dgm:t>
        <a:bodyPr/>
        <a:lstStyle/>
        <a:p>
          <a:endParaRPr lang="en-US"/>
        </a:p>
      </dgm:t>
    </dgm:pt>
    <dgm:pt modelId="{FD20AE7D-5E09-4AE3-A9BA-B8AE6FA0E203}" type="pres">
      <dgm:prSet presAssocID="{AFA56675-EB12-4AB7-A0F2-DD6F8436F2C3}" presName="accent_3" presStyleCnt="0"/>
      <dgm:spPr/>
    </dgm:pt>
    <dgm:pt modelId="{8D1E3182-96F9-438C-AF7C-A268279CF296}" type="pres">
      <dgm:prSet presAssocID="{AFA56675-EB12-4AB7-A0F2-DD6F8436F2C3}" presName="accentRepeatNode" presStyleLbl="solidFgAcc1" presStyleIdx="2" presStyleCnt="3"/>
      <dgm:spPr>
        <a:ln>
          <a:solidFill>
            <a:srgbClr val="004E7D"/>
          </a:solidFill>
        </a:ln>
      </dgm:spPr>
    </dgm:pt>
  </dgm:ptLst>
  <dgm:cxnLst>
    <dgm:cxn modelId="{313487CF-7EA7-436B-8130-E9F41A49A937}" type="presOf" srcId="{6FEDE659-102A-4A7C-86FD-956EB086DA44}" destId="{F2738B41-2685-4679-BD58-CDECA3A82757}" srcOrd="0" destOrd="0" presId="urn:microsoft.com/office/officeart/2008/layout/VerticalCurvedList"/>
    <dgm:cxn modelId="{F396C06C-0BBA-4240-B4D5-4ECC3448F699}" type="presOf" srcId="{B998C87C-37CB-4181-81BB-B718E64A31DC}" destId="{043DF6E6-6ED5-42EE-AE88-E9CEBE165A8A}" srcOrd="0" destOrd="0" presId="urn:microsoft.com/office/officeart/2008/layout/VerticalCurvedList"/>
    <dgm:cxn modelId="{7D82041E-CC4E-4685-957C-57FA125C426E}" type="presOf" srcId="{AFA56675-EB12-4AB7-A0F2-DD6F8436F2C3}" destId="{8BCA38A6-4D67-4D60-A194-7BC73C35EC85}" srcOrd="0" destOrd="0" presId="urn:microsoft.com/office/officeart/2008/layout/VerticalCurvedList"/>
    <dgm:cxn modelId="{02743E26-C4D1-4ACE-A1E3-C6A334BC3DA1}" type="presOf" srcId="{C8D0EA10-ED53-472A-97F4-0DC7E4B1AE63}" destId="{4CCD4D92-CB6F-4FFF-924A-C5CEE4869F8D}" srcOrd="0" destOrd="0" presId="urn:microsoft.com/office/officeart/2008/layout/VerticalCurvedList"/>
    <dgm:cxn modelId="{774A15A6-2132-4299-BFFA-858378114CD3}" srcId="{277BE417-03EF-4697-9F53-959049A083A9}" destId="{6FEDE659-102A-4A7C-86FD-956EB086DA44}" srcOrd="0" destOrd="0" parTransId="{57C99ED7-F3A6-4A4C-8908-696A30FDBC85}" sibTransId="{C8D0EA10-ED53-472A-97F4-0DC7E4B1AE63}"/>
    <dgm:cxn modelId="{990301A7-F508-47A5-8197-63833C205B38}" srcId="{277BE417-03EF-4697-9F53-959049A083A9}" destId="{B998C87C-37CB-4181-81BB-B718E64A31DC}" srcOrd="1" destOrd="0" parTransId="{A46FBCF7-CBBD-42CB-ABE6-B39FB231303B}" sibTransId="{5FCA6945-1E4A-4662-A20D-FA7A2FDF0F5B}"/>
    <dgm:cxn modelId="{15FF2B80-8500-4E82-B04D-5AC2AEDF8145}" srcId="{277BE417-03EF-4697-9F53-959049A083A9}" destId="{AFA56675-EB12-4AB7-A0F2-DD6F8436F2C3}" srcOrd="2" destOrd="0" parTransId="{2F283BD2-8B51-4312-82E9-690F1640D185}" sibTransId="{583B73C7-693F-4B94-A19C-38A9FCF6FDD9}"/>
    <dgm:cxn modelId="{1E3B27FD-FAAE-4BFA-AE80-6B30C976255F}" type="presOf" srcId="{277BE417-03EF-4697-9F53-959049A083A9}" destId="{EC7C29F2-E48D-49B2-8F3C-8CF882BAAE46}" srcOrd="0" destOrd="0" presId="urn:microsoft.com/office/officeart/2008/layout/VerticalCurvedList"/>
    <dgm:cxn modelId="{525EBDAA-499C-4CA7-8761-B57BA7852A66}" type="presParOf" srcId="{EC7C29F2-E48D-49B2-8F3C-8CF882BAAE46}" destId="{4DACA730-C81C-4697-87A3-6CF51FAA60C5}" srcOrd="0" destOrd="0" presId="urn:microsoft.com/office/officeart/2008/layout/VerticalCurvedList"/>
    <dgm:cxn modelId="{7F41C8F0-8DAE-4F7D-A4F4-AF14806B5624}" type="presParOf" srcId="{4DACA730-C81C-4697-87A3-6CF51FAA60C5}" destId="{32594E5E-6164-46EE-8D62-2057AF3D682B}" srcOrd="0" destOrd="0" presId="urn:microsoft.com/office/officeart/2008/layout/VerticalCurvedList"/>
    <dgm:cxn modelId="{516E67D1-FCC1-4F0F-886C-A09EE06FA203}" type="presParOf" srcId="{32594E5E-6164-46EE-8D62-2057AF3D682B}" destId="{D4E5EBB4-4443-40BC-9DD5-049D8072D240}" srcOrd="0" destOrd="0" presId="urn:microsoft.com/office/officeart/2008/layout/VerticalCurvedList"/>
    <dgm:cxn modelId="{66DB0E4F-AA6D-48BB-AB44-D85DE337A881}" type="presParOf" srcId="{32594E5E-6164-46EE-8D62-2057AF3D682B}" destId="{4CCD4D92-CB6F-4FFF-924A-C5CEE4869F8D}" srcOrd="1" destOrd="0" presId="urn:microsoft.com/office/officeart/2008/layout/VerticalCurvedList"/>
    <dgm:cxn modelId="{F50900FF-52C3-4CEF-BE77-88B2578A8F29}" type="presParOf" srcId="{32594E5E-6164-46EE-8D62-2057AF3D682B}" destId="{906AA4CF-0ED2-4FF9-81BF-77B8079E4AA5}" srcOrd="2" destOrd="0" presId="urn:microsoft.com/office/officeart/2008/layout/VerticalCurvedList"/>
    <dgm:cxn modelId="{289A9D51-CA9D-4F18-9C13-E6C6AD65AF02}" type="presParOf" srcId="{32594E5E-6164-46EE-8D62-2057AF3D682B}" destId="{C4B01E35-4295-4EA2-9E5F-980532AB6CE5}" srcOrd="3" destOrd="0" presId="urn:microsoft.com/office/officeart/2008/layout/VerticalCurvedList"/>
    <dgm:cxn modelId="{47FEB92E-919F-467E-A8DB-24729373353D}" type="presParOf" srcId="{4DACA730-C81C-4697-87A3-6CF51FAA60C5}" destId="{F2738B41-2685-4679-BD58-CDECA3A82757}" srcOrd="1" destOrd="0" presId="urn:microsoft.com/office/officeart/2008/layout/VerticalCurvedList"/>
    <dgm:cxn modelId="{B66A5D3E-8E56-435E-9C9A-04753719962D}" type="presParOf" srcId="{4DACA730-C81C-4697-87A3-6CF51FAA60C5}" destId="{8D47F348-DFC3-43B3-86C2-7507DA9A4320}" srcOrd="2" destOrd="0" presId="urn:microsoft.com/office/officeart/2008/layout/VerticalCurvedList"/>
    <dgm:cxn modelId="{CFA3414E-CB8E-454D-947B-636E7342AD88}" type="presParOf" srcId="{8D47F348-DFC3-43B3-86C2-7507DA9A4320}" destId="{85B04281-9A45-4F2A-ADFB-2AFDD8F4A1E8}" srcOrd="0" destOrd="0" presId="urn:microsoft.com/office/officeart/2008/layout/VerticalCurvedList"/>
    <dgm:cxn modelId="{6D5D6E23-0C52-404A-B8FF-6CB977AEB433}" type="presParOf" srcId="{4DACA730-C81C-4697-87A3-6CF51FAA60C5}" destId="{043DF6E6-6ED5-42EE-AE88-E9CEBE165A8A}" srcOrd="3" destOrd="0" presId="urn:microsoft.com/office/officeart/2008/layout/VerticalCurvedList"/>
    <dgm:cxn modelId="{49E4DFA2-E679-40CB-BBB6-6A11EB74BFBF}" type="presParOf" srcId="{4DACA730-C81C-4697-87A3-6CF51FAA60C5}" destId="{59BFDC6B-B8EF-4F2B-9F84-6A77617E5623}" srcOrd="4" destOrd="0" presId="urn:microsoft.com/office/officeart/2008/layout/VerticalCurvedList"/>
    <dgm:cxn modelId="{488567ED-197E-45FD-BD21-E792A394D74E}" type="presParOf" srcId="{59BFDC6B-B8EF-4F2B-9F84-6A77617E5623}" destId="{297862ED-8CDE-4ECE-9964-09915C801F19}" srcOrd="0" destOrd="0" presId="urn:microsoft.com/office/officeart/2008/layout/VerticalCurvedList"/>
    <dgm:cxn modelId="{36BB2763-730E-4E3C-B1C4-C9F1F4D871EE}" type="presParOf" srcId="{4DACA730-C81C-4697-87A3-6CF51FAA60C5}" destId="{8BCA38A6-4D67-4D60-A194-7BC73C35EC85}" srcOrd="5" destOrd="0" presId="urn:microsoft.com/office/officeart/2008/layout/VerticalCurvedList"/>
    <dgm:cxn modelId="{159D2F7C-B552-4C53-B2F2-AB8276E00E19}" type="presParOf" srcId="{4DACA730-C81C-4697-87A3-6CF51FAA60C5}" destId="{FD20AE7D-5E09-4AE3-A9BA-B8AE6FA0E203}" srcOrd="6" destOrd="0" presId="urn:microsoft.com/office/officeart/2008/layout/VerticalCurvedList"/>
    <dgm:cxn modelId="{37503E28-E176-4D9D-BE4E-AC3C073DB481}" type="presParOf" srcId="{FD20AE7D-5E09-4AE3-A9BA-B8AE6FA0E203}" destId="{8D1E3182-96F9-438C-AF7C-A268279CF2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51B24-90C8-554B-95BA-38C60A0A850C}"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99FDBC22-9144-FB4B-800F-A95EFF2FE1C8}">
      <dgm:prSet phldrT="[Text]"/>
      <dgm:spPr>
        <a:solidFill>
          <a:srgbClr val="2E50A2"/>
        </a:solidFill>
      </dgm:spPr>
      <dgm:t>
        <a:bodyPr/>
        <a:lstStyle/>
        <a:p>
          <a:r>
            <a:rPr lang="en-US" dirty="0">
              <a:solidFill>
                <a:srgbClr val="FBAE17"/>
              </a:solidFill>
            </a:rPr>
            <a:t>Index</a:t>
          </a:r>
        </a:p>
      </dgm:t>
    </dgm:pt>
    <dgm:pt modelId="{0DE0BEFB-048F-E947-9FB2-718EB554DBAB}" type="parTrans" cxnId="{5F6843A0-4EF7-364F-96C2-D63D7B45ECBE}">
      <dgm:prSet/>
      <dgm:spPr/>
      <dgm:t>
        <a:bodyPr/>
        <a:lstStyle/>
        <a:p>
          <a:endParaRPr lang="en-US"/>
        </a:p>
      </dgm:t>
    </dgm:pt>
    <dgm:pt modelId="{2AB68CF7-DF63-874E-94C0-414EBE8CF537}" type="sibTrans" cxnId="{5F6843A0-4EF7-364F-96C2-D63D7B45ECBE}">
      <dgm:prSet/>
      <dgm:spPr/>
      <dgm:t>
        <a:bodyPr/>
        <a:lstStyle/>
        <a:p>
          <a:endParaRPr lang="en-US"/>
        </a:p>
      </dgm:t>
    </dgm:pt>
    <dgm:pt modelId="{A3122DAC-EAEF-BC42-AA67-DBAD70DF422B}">
      <dgm:prSet phldrT="[Text]"/>
      <dgm:spPr>
        <a:solidFill>
          <a:srgbClr val="18A9A3"/>
        </a:solidFill>
      </dgm:spPr>
      <dgm:t>
        <a:bodyPr/>
        <a:lstStyle/>
        <a:p>
          <a:r>
            <a:rPr lang="en-US" dirty="0"/>
            <a:t>Student Income</a:t>
          </a:r>
        </a:p>
      </dgm:t>
    </dgm:pt>
    <dgm:pt modelId="{C3CE9294-7C02-9044-A864-F45764C65CD0}" type="parTrans" cxnId="{DDBFB056-FA2B-F544-BA15-8112AD8DDB1A}">
      <dgm:prSet/>
      <dgm:spPr/>
      <dgm:t>
        <a:bodyPr/>
        <a:lstStyle/>
        <a:p>
          <a:endParaRPr lang="en-US"/>
        </a:p>
      </dgm:t>
    </dgm:pt>
    <dgm:pt modelId="{03AC8305-8040-D545-8D11-B3FD19E4D185}" type="sibTrans" cxnId="{DDBFB056-FA2B-F544-BA15-8112AD8DDB1A}">
      <dgm:prSet/>
      <dgm:spPr/>
      <dgm:t>
        <a:bodyPr/>
        <a:lstStyle/>
        <a:p>
          <a:endParaRPr lang="en-US"/>
        </a:p>
      </dgm:t>
    </dgm:pt>
    <dgm:pt modelId="{DF371E26-4652-8545-BE45-86A1A3382CC2}">
      <dgm:prSet phldrT="[Text]"/>
      <dgm:spPr>
        <a:solidFill>
          <a:srgbClr val="AD2954"/>
        </a:solidFill>
      </dgm:spPr>
      <dgm:t>
        <a:bodyPr/>
        <a:lstStyle/>
        <a:p>
          <a:r>
            <a:rPr lang="en-US" dirty="0"/>
            <a:t>Parent(s) Assets</a:t>
          </a:r>
        </a:p>
      </dgm:t>
    </dgm:pt>
    <dgm:pt modelId="{07FB8E5C-7068-6042-BF87-56A22D7AD472}" type="parTrans" cxnId="{FE025ABB-691F-DA4D-8444-C4B3D241DBCE}">
      <dgm:prSet/>
      <dgm:spPr/>
      <dgm:t>
        <a:bodyPr/>
        <a:lstStyle/>
        <a:p>
          <a:endParaRPr lang="en-US"/>
        </a:p>
      </dgm:t>
    </dgm:pt>
    <dgm:pt modelId="{CE56A4C1-A489-D34F-8C50-91311391AFD7}" type="sibTrans" cxnId="{FE025ABB-691F-DA4D-8444-C4B3D241DBCE}">
      <dgm:prSet/>
      <dgm:spPr/>
      <dgm:t>
        <a:bodyPr/>
        <a:lstStyle/>
        <a:p>
          <a:endParaRPr lang="en-US"/>
        </a:p>
      </dgm:t>
    </dgm:pt>
    <dgm:pt modelId="{C0C2B7F1-72D9-FA45-BEDC-916D048F17FB}">
      <dgm:prSet phldrT="[Text]"/>
      <dgm:spPr>
        <a:solidFill>
          <a:srgbClr val="18A9A3"/>
        </a:solidFill>
      </dgm:spPr>
      <dgm:t>
        <a:bodyPr/>
        <a:lstStyle/>
        <a:p>
          <a:r>
            <a:rPr lang="en-US" dirty="0"/>
            <a:t>Student Assets</a:t>
          </a:r>
        </a:p>
      </dgm:t>
    </dgm:pt>
    <dgm:pt modelId="{BE4F7411-3366-AF44-BCA0-F76096DDC136}" type="parTrans" cxnId="{BA4327BE-6BAD-D547-9025-85B47DF9F313}">
      <dgm:prSet/>
      <dgm:spPr/>
      <dgm:t>
        <a:bodyPr/>
        <a:lstStyle/>
        <a:p>
          <a:endParaRPr lang="en-US"/>
        </a:p>
      </dgm:t>
    </dgm:pt>
    <dgm:pt modelId="{D3FA7214-B0D1-B24C-A2BC-A94599DC3E90}" type="sibTrans" cxnId="{BA4327BE-6BAD-D547-9025-85B47DF9F313}">
      <dgm:prSet/>
      <dgm:spPr/>
      <dgm:t>
        <a:bodyPr/>
        <a:lstStyle/>
        <a:p>
          <a:endParaRPr lang="en-US"/>
        </a:p>
      </dgm:t>
    </dgm:pt>
    <dgm:pt modelId="{5F56ED57-D68D-8941-A099-79AEEF36B4DB}">
      <dgm:prSet phldrT="[Text]"/>
      <dgm:spPr>
        <a:solidFill>
          <a:srgbClr val="AD2954"/>
        </a:solidFill>
      </dgm:spPr>
      <dgm:t>
        <a:bodyPr/>
        <a:lstStyle/>
        <a:p>
          <a:r>
            <a:rPr lang="en-US" dirty="0"/>
            <a:t>Parent(s) Income</a:t>
          </a:r>
        </a:p>
      </dgm:t>
    </dgm:pt>
    <dgm:pt modelId="{4A960031-86E2-0C41-A566-7DCCE5F2AD98}" type="parTrans" cxnId="{5CDE649B-7DE1-2D4F-ADF9-05476875E37D}">
      <dgm:prSet/>
      <dgm:spPr/>
      <dgm:t>
        <a:bodyPr/>
        <a:lstStyle/>
        <a:p>
          <a:endParaRPr lang="en-US"/>
        </a:p>
      </dgm:t>
    </dgm:pt>
    <dgm:pt modelId="{0C543B0A-23AB-A74C-AE1C-9A171AF88F65}" type="sibTrans" cxnId="{5CDE649B-7DE1-2D4F-ADF9-05476875E37D}">
      <dgm:prSet/>
      <dgm:spPr/>
      <dgm:t>
        <a:bodyPr/>
        <a:lstStyle/>
        <a:p>
          <a:endParaRPr lang="en-US"/>
        </a:p>
      </dgm:t>
    </dgm:pt>
    <dgm:pt modelId="{C34A3192-25B4-2E4F-A220-D2A4F3B439D7}" type="pres">
      <dgm:prSet presAssocID="{1CC51B24-90C8-554B-95BA-38C60A0A850C}" presName="Name0" presStyleCnt="0">
        <dgm:presLayoutVars>
          <dgm:chMax val="1"/>
          <dgm:dir/>
          <dgm:animLvl val="ctr"/>
          <dgm:resizeHandles val="exact"/>
        </dgm:presLayoutVars>
      </dgm:prSet>
      <dgm:spPr/>
      <dgm:t>
        <a:bodyPr/>
        <a:lstStyle/>
        <a:p>
          <a:endParaRPr lang="en-US"/>
        </a:p>
      </dgm:t>
    </dgm:pt>
    <dgm:pt modelId="{D5D8DB2B-90BE-8C42-8978-595F7EA59FE3}" type="pres">
      <dgm:prSet presAssocID="{99FDBC22-9144-FB4B-800F-A95EFF2FE1C8}" presName="centerShape" presStyleLbl="node0" presStyleIdx="0" presStyleCnt="1" custScaleX="71479" custScaleY="71479"/>
      <dgm:spPr/>
      <dgm:t>
        <a:bodyPr/>
        <a:lstStyle/>
        <a:p>
          <a:endParaRPr lang="en-US"/>
        </a:p>
      </dgm:t>
    </dgm:pt>
    <dgm:pt modelId="{90B4F273-1149-984F-BEBD-4C88E4311042}" type="pres">
      <dgm:prSet presAssocID="{A3122DAC-EAEF-BC42-AA67-DBAD70DF422B}" presName="node" presStyleLbl="node1" presStyleIdx="0" presStyleCnt="4" custScaleX="122535" custScaleY="122535">
        <dgm:presLayoutVars>
          <dgm:bulletEnabled val="1"/>
        </dgm:presLayoutVars>
      </dgm:prSet>
      <dgm:spPr/>
      <dgm:t>
        <a:bodyPr/>
        <a:lstStyle/>
        <a:p>
          <a:endParaRPr lang="en-US"/>
        </a:p>
      </dgm:t>
    </dgm:pt>
    <dgm:pt modelId="{575EFB63-CC84-7540-89EC-293E2E8A1608}" type="pres">
      <dgm:prSet presAssocID="{A3122DAC-EAEF-BC42-AA67-DBAD70DF422B}" presName="dummy" presStyleCnt="0"/>
      <dgm:spPr/>
    </dgm:pt>
    <dgm:pt modelId="{9BF1664C-BEBF-6D45-933D-1EE37EBBA573}" type="pres">
      <dgm:prSet presAssocID="{03AC8305-8040-D545-8D11-B3FD19E4D185}" presName="sibTrans" presStyleLbl="sibTrans2D1" presStyleIdx="0" presStyleCnt="4"/>
      <dgm:spPr/>
      <dgm:t>
        <a:bodyPr/>
        <a:lstStyle/>
        <a:p>
          <a:endParaRPr lang="en-US"/>
        </a:p>
      </dgm:t>
    </dgm:pt>
    <dgm:pt modelId="{22C16131-282F-2D4B-B23E-578162AF5D30}" type="pres">
      <dgm:prSet presAssocID="{DF371E26-4652-8545-BE45-86A1A3382CC2}" presName="node" presStyleLbl="node1" presStyleIdx="1" presStyleCnt="4" custScaleX="149765" custScaleY="149765">
        <dgm:presLayoutVars>
          <dgm:bulletEnabled val="1"/>
        </dgm:presLayoutVars>
      </dgm:prSet>
      <dgm:spPr/>
      <dgm:t>
        <a:bodyPr/>
        <a:lstStyle/>
        <a:p>
          <a:endParaRPr lang="en-US"/>
        </a:p>
      </dgm:t>
    </dgm:pt>
    <dgm:pt modelId="{0AD66C21-9A91-BD4D-8CC3-6C384B16FB26}" type="pres">
      <dgm:prSet presAssocID="{DF371E26-4652-8545-BE45-86A1A3382CC2}" presName="dummy" presStyleCnt="0"/>
      <dgm:spPr/>
    </dgm:pt>
    <dgm:pt modelId="{94B54787-0DDC-8A45-AA36-4BB1BC767584}" type="pres">
      <dgm:prSet presAssocID="{CE56A4C1-A489-D34F-8C50-91311391AFD7}" presName="sibTrans" presStyleLbl="sibTrans2D1" presStyleIdx="1" presStyleCnt="4"/>
      <dgm:spPr/>
      <dgm:t>
        <a:bodyPr/>
        <a:lstStyle/>
        <a:p>
          <a:endParaRPr lang="en-US"/>
        </a:p>
      </dgm:t>
    </dgm:pt>
    <dgm:pt modelId="{7931F58F-2D69-C14A-97DE-50BBABB2977E}" type="pres">
      <dgm:prSet presAssocID="{C0C2B7F1-72D9-FA45-BEDC-916D048F17FB}" presName="node" presStyleLbl="node1" presStyleIdx="2" presStyleCnt="4" custScaleX="122535" custScaleY="122535">
        <dgm:presLayoutVars>
          <dgm:bulletEnabled val="1"/>
        </dgm:presLayoutVars>
      </dgm:prSet>
      <dgm:spPr/>
      <dgm:t>
        <a:bodyPr/>
        <a:lstStyle/>
        <a:p>
          <a:endParaRPr lang="en-US"/>
        </a:p>
      </dgm:t>
    </dgm:pt>
    <dgm:pt modelId="{41EE014A-3DB2-EA45-8D50-45CAEDEA57B4}" type="pres">
      <dgm:prSet presAssocID="{C0C2B7F1-72D9-FA45-BEDC-916D048F17FB}" presName="dummy" presStyleCnt="0"/>
      <dgm:spPr/>
    </dgm:pt>
    <dgm:pt modelId="{F0815326-AF4F-B345-87C7-598215044B3B}" type="pres">
      <dgm:prSet presAssocID="{D3FA7214-B0D1-B24C-A2BC-A94599DC3E90}" presName="sibTrans" presStyleLbl="sibTrans2D1" presStyleIdx="2" presStyleCnt="4"/>
      <dgm:spPr/>
      <dgm:t>
        <a:bodyPr/>
        <a:lstStyle/>
        <a:p>
          <a:endParaRPr lang="en-US"/>
        </a:p>
      </dgm:t>
    </dgm:pt>
    <dgm:pt modelId="{3CA7007F-9D45-9444-9101-4BB61B08578B}" type="pres">
      <dgm:prSet presAssocID="{5F56ED57-D68D-8941-A099-79AEEF36B4DB}" presName="node" presStyleLbl="node1" presStyleIdx="3" presStyleCnt="4" custScaleX="149765" custScaleY="149765">
        <dgm:presLayoutVars>
          <dgm:bulletEnabled val="1"/>
        </dgm:presLayoutVars>
      </dgm:prSet>
      <dgm:spPr/>
      <dgm:t>
        <a:bodyPr/>
        <a:lstStyle/>
        <a:p>
          <a:endParaRPr lang="en-US"/>
        </a:p>
      </dgm:t>
    </dgm:pt>
    <dgm:pt modelId="{E51B4A59-0B4A-7C4A-93FF-57DAF147789A}" type="pres">
      <dgm:prSet presAssocID="{5F56ED57-D68D-8941-A099-79AEEF36B4DB}" presName="dummy" presStyleCnt="0"/>
      <dgm:spPr/>
    </dgm:pt>
    <dgm:pt modelId="{F3C82246-8DD8-784D-8123-283BE08FCC08}" type="pres">
      <dgm:prSet presAssocID="{0C543B0A-23AB-A74C-AE1C-9A171AF88F65}" presName="sibTrans" presStyleLbl="sibTrans2D1" presStyleIdx="3" presStyleCnt="4"/>
      <dgm:spPr/>
      <dgm:t>
        <a:bodyPr/>
        <a:lstStyle/>
        <a:p>
          <a:endParaRPr lang="en-US"/>
        </a:p>
      </dgm:t>
    </dgm:pt>
  </dgm:ptLst>
  <dgm:cxnLst>
    <dgm:cxn modelId="{FE025ABB-691F-DA4D-8444-C4B3D241DBCE}" srcId="{99FDBC22-9144-FB4B-800F-A95EFF2FE1C8}" destId="{DF371E26-4652-8545-BE45-86A1A3382CC2}" srcOrd="1" destOrd="0" parTransId="{07FB8E5C-7068-6042-BF87-56A22D7AD472}" sibTransId="{CE56A4C1-A489-D34F-8C50-91311391AFD7}"/>
    <dgm:cxn modelId="{CE7E6009-D813-0548-966B-1CC15B7F8D04}" type="presOf" srcId="{DF371E26-4652-8545-BE45-86A1A3382CC2}" destId="{22C16131-282F-2D4B-B23E-578162AF5D30}" srcOrd="0" destOrd="0" presId="urn:microsoft.com/office/officeart/2005/8/layout/radial6"/>
    <dgm:cxn modelId="{5FB17273-DE05-BD44-900E-F005556AD482}" type="presOf" srcId="{C0C2B7F1-72D9-FA45-BEDC-916D048F17FB}" destId="{7931F58F-2D69-C14A-97DE-50BBABB2977E}" srcOrd="0" destOrd="0" presId="urn:microsoft.com/office/officeart/2005/8/layout/radial6"/>
    <dgm:cxn modelId="{09A78312-D325-A648-A7FF-A4C9ECCC0AEC}" type="presOf" srcId="{A3122DAC-EAEF-BC42-AA67-DBAD70DF422B}" destId="{90B4F273-1149-984F-BEBD-4C88E4311042}" srcOrd="0" destOrd="0" presId="urn:microsoft.com/office/officeart/2005/8/layout/radial6"/>
    <dgm:cxn modelId="{BA4327BE-6BAD-D547-9025-85B47DF9F313}" srcId="{99FDBC22-9144-FB4B-800F-A95EFF2FE1C8}" destId="{C0C2B7F1-72D9-FA45-BEDC-916D048F17FB}" srcOrd="2" destOrd="0" parTransId="{BE4F7411-3366-AF44-BCA0-F76096DDC136}" sibTransId="{D3FA7214-B0D1-B24C-A2BC-A94599DC3E90}"/>
    <dgm:cxn modelId="{9F3C632B-C9B3-5642-B61A-1364241ADAE0}" type="presOf" srcId="{99FDBC22-9144-FB4B-800F-A95EFF2FE1C8}" destId="{D5D8DB2B-90BE-8C42-8978-595F7EA59FE3}" srcOrd="0" destOrd="0" presId="urn:microsoft.com/office/officeart/2005/8/layout/radial6"/>
    <dgm:cxn modelId="{DDBFB056-FA2B-F544-BA15-8112AD8DDB1A}" srcId="{99FDBC22-9144-FB4B-800F-A95EFF2FE1C8}" destId="{A3122DAC-EAEF-BC42-AA67-DBAD70DF422B}" srcOrd="0" destOrd="0" parTransId="{C3CE9294-7C02-9044-A864-F45764C65CD0}" sibTransId="{03AC8305-8040-D545-8D11-B3FD19E4D185}"/>
    <dgm:cxn modelId="{5CDE649B-7DE1-2D4F-ADF9-05476875E37D}" srcId="{99FDBC22-9144-FB4B-800F-A95EFF2FE1C8}" destId="{5F56ED57-D68D-8941-A099-79AEEF36B4DB}" srcOrd="3" destOrd="0" parTransId="{4A960031-86E2-0C41-A566-7DCCE5F2AD98}" sibTransId="{0C543B0A-23AB-A74C-AE1C-9A171AF88F65}"/>
    <dgm:cxn modelId="{7C2562CA-EC98-3943-9128-EE8DFDD350C6}" type="presOf" srcId="{03AC8305-8040-D545-8D11-B3FD19E4D185}" destId="{9BF1664C-BEBF-6D45-933D-1EE37EBBA573}" srcOrd="0" destOrd="0" presId="urn:microsoft.com/office/officeart/2005/8/layout/radial6"/>
    <dgm:cxn modelId="{5F6843A0-4EF7-364F-96C2-D63D7B45ECBE}" srcId="{1CC51B24-90C8-554B-95BA-38C60A0A850C}" destId="{99FDBC22-9144-FB4B-800F-A95EFF2FE1C8}" srcOrd="0" destOrd="0" parTransId="{0DE0BEFB-048F-E947-9FB2-718EB554DBAB}" sibTransId="{2AB68CF7-DF63-874E-94C0-414EBE8CF537}"/>
    <dgm:cxn modelId="{BF8BD2AF-11D7-D848-9672-373CCDAA548A}" type="presOf" srcId="{0C543B0A-23AB-A74C-AE1C-9A171AF88F65}" destId="{F3C82246-8DD8-784D-8123-283BE08FCC08}" srcOrd="0" destOrd="0" presId="urn:microsoft.com/office/officeart/2005/8/layout/radial6"/>
    <dgm:cxn modelId="{757D3CF4-BB63-6846-A4F4-75EB653E28A1}" type="presOf" srcId="{5F56ED57-D68D-8941-A099-79AEEF36B4DB}" destId="{3CA7007F-9D45-9444-9101-4BB61B08578B}" srcOrd="0" destOrd="0" presId="urn:microsoft.com/office/officeart/2005/8/layout/radial6"/>
    <dgm:cxn modelId="{94CE4BF6-00E9-174A-A0AA-0D40B4406E0C}" type="presOf" srcId="{CE56A4C1-A489-D34F-8C50-91311391AFD7}" destId="{94B54787-0DDC-8A45-AA36-4BB1BC767584}" srcOrd="0" destOrd="0" presId="urn:microsoft.com/office/officeart/2005/8/layout/radial6"/>
    <dgm:cxn modelId="{6F517ED0-B4A8-F844-AA03-EF4D649A7297}" type="presOf" srcId="{D3FA7214-B0D1-B24C-A2BC-A94599DC3E90}" destId="{F0815326-AF4F-B345-87C7-598215044B3B}" srcOrd="0" destOrd="0" presId="urn:microsoft.com/office/officeart/2005/8/layout/radial6"/>
    <dgm:cxn modelId="{96718268-C80E-3346-BBC7-20964993FA49}" type="presOf" srcId="{1CC51B24-90C8-554B-95BA-38C60A0A850C}" destId="{C34A3192-25B4-2E4F-A220-D2A4F3B439D7}" srcOrd="0" destOrd="0" presId="urn:microsoft.com/office/officeart/2005/8/layout/radial6"/>
    <dgm:cxn modelId="{29D5DB73-1C9D-2B4D-AA2E-308291569777}" type="presParOf" srcId="{C34A3192-25B4-2E4F-A220-D2A4F3B439D7}" destId="{D5D8DB2B-90BE-8C42-8978-595F7EA59FE3}" srcOrd="0" destOrd="0" presId="urn:microsoft.com/office/officeart/2005/8/layout/radial6"/>
    <dgm:cxn modelId="{E86FADD3-9889-914B-B6ED-0019EC4DF6FC}" type="presParOf" srcId="{C34A3192-25B4-2E4F-A220-D2A4F3B439D7}" destId="{90B4F273-1149-984F-BEBD-4C88E4311042}" srcOrd="1" destOrd="0" presId="urn:microsoft.com/office/officeart/2005/8/layout/radial6"/>
    <dgm:cxn modelId="{AB25185D-42C1-AC40-AD41-C60B309071BE}" type="presParOf" srcId="{C34A3192-25B4-2E4F-A220-D2A4F3B439D7}" destId="{575EFB63-CC84-7540-89EC-293E2E8A1608}" srcOrd="2" destOrd="0" presId="urn:microsoft.com/office/officeart/2005/8/layout/radial6"/>
    <dgm:cxn modelId="{F41C6EE8-5336-6C4A-B3BC-0E44E5483BA8}" type="presParOf" srcId="{C34A3192-25B4-2E4F-A220-D2A4F3B439D7}" destId="{9BF1664C-BEBF-6D45-933D-1EE37EBBA573}" srcOrd="3" destOrd="0" presId="urn:microsoft.com/office/officeart/2005/8/layout/radial6"/>
    <dgm:cxn modelId="{0C3301A5-E48A-BF49-93C9-F6907060DBA8}" type="presParOf" srcId="{C34A3192-25B4-2E4F-A220-D2A4F3B439D7}" destId="{22C16131-282F-2D4B-B23E-578162AF5D30}" srcOrd="4" destOrd="0" presId="urn:microsoft.com/office/officeart/2005/8/layout/radial6"/>
    <dgm:cxn modelId="{33A2879D-B688-5C46-A84F-1D555A3C7023}" type="presParOf" srcId="{C34A3192-25B4-2E4F-A220-D2A4F3B439D7}" destId="{0AD66C21-9A91-BD4D-8CC3-6C384B16FB26}" srcOrd="5" destOrd="0" presId="urn:microsoft.com/office/officeart/2005/8/layout/radial6"/>
    <dgm:cxn modelId="{5D85ACC5-AEE8-FE4A-B528-61D733AF4A78}" type="presParOf" srcId="{C34A3192-25B4-2E4F-A220-D2A4F3B439D7}" destId="{94B54787-0DDC-8A45-AA36-4BB1BC767584}" srcOrd="6" destOrd="0" presId="urn:microsoft.com/office/officeart/2005/8/layout/radial6"/>
    <dgm:cxn modelId="{EC1CA16B-3C7F-044D-AAB6-CA457B5835D6}" type="presParOf" srcId="{C34A3192-25B4-2E4F-A220-D2A4F3B439D7}" destId="{7931F58F-2D69-C14A-97DE-50BBABB2977E}" srcOrd="7" destOrd="0" presId="urn:microsoft.com/office/officeart/2005/8/layout/radial6"/>
    <dgm:cxn modelId="{A38CE191-1AD9-A146-9D87-90498F3A8BE6}" type="presParOf" srcId="{C34A3192-25B4-2E4F-A220-D2A4F3B439D7}" destId="{41EE014A-3DB2-EA45-8D50-45CAEDEA57B4}" srcOrd="8" destOrd="0" presId="urn:microsoft.com/office/officeart/2005/8/layout/radial6"/>
    <dgm:cxn modelId="{50A60EB0-AC92-9D45-AE23-19739CE0A4FE}" type="presParOf" srcId="{C34A3192-25B4-2E4F-A220-D2A4F3B439D7}" destId="{F0815326-AF4F-B345-87C7-598215044B3B}" srcOrd="9" destOrd="0" presId="urn:microsoft.com/office/officeart/2005/8/layout/radial6"/>
    <dgm:cxn modelId="{D4957DF3-A772-FC44-99F7-028FC2D98254}" type="presParOf" srcId="{C34A3192-25B4-2E4F-A220-D2A4F3B439D7}" destId="{3CA7007F-9D45-9444-9101-4BB61B08578B}" srcOrd="10" destOrd="0" presId="urn:microsoft.com/office/officeart/2005/8/layout/radial6"/>
    <dgm:cxn modelId="{4D28DD5D-3E1E-BC41-9C7D-916D975D7A2A}" type="presParOf" srcId="{C34A3192-25B4-2E4F-A220-D2A4F3B439D7}" destId="{E51B4A59-0B4A-7C4A-93FF-57DAF147789A}" srcOrd="11" destOrd="0" presId="urn:microsoft.com/office/officeart/2005/8/layout/radial6"/>
    <dgm:cxn modelId="{D247BCB2-583C-D24A-A086-AE172B44383C}" type="presParOf" srcId="{C34A3192-25B4-2E4F-A220-D2A4F3B439D7}" destId="{F3C82246-8DD8-784D-8123-283BE08FCC08}"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3228E-44F6-48AA-BDA5-8804D7CAD0C2}" type="doc">
      <dgm:prSet loTypeId="urn:microsoft.com/office/officeart/2005/8/layout/chart3" loCatId="cycle" qsTypeId="urn:microsoft.com/office/officeart/2005/8/quickstyle/simple1" qsCatId="simple" csTypeId="urn:microsoft.com/office/officeart/2005/8/colors/accent1_2" csCatId="accent1" phldr="1"/>
      <dgm:spPr/>
    </dgm:pt>
    <dgm:pt modelId="{6F68B7A3-6A4D-4B54-9FE7-8DD61A7CADE1}">
      <dgm:prSet phldrT="[Text]"/>
      <dgm:spPr>
        <a:solidFill>
          <a:srgbClr val="6DBE4B"/>
        </a:solidFill>
      </dgm:spPr>
      <dgm:t>
        <a:bodyPr/>
        <a:lstStyle/>
        <a:p>
          <a:pPr marL="0" indent="0" algn="ctr"/>
          <a:r>
            <a:rPr lang="en-US" dirty="0">
              <a:latin typeface="Arial" panose="020B0604020202020204" pitchFamily="34" charset="0"/>
              <a:cs typeface="Arial" panose="020B0604020202020204" pitchFamily="34" charset="0"/>
            </a:rPr>
            <a:t>Scholarships</a:t>
          </a:r>
        </a:p>
      </dgm:t>
    </dgm:pt>
    <dgm:pt modelId="{7E20ED66-AC12-4D8E-93F7-8191E956654B}" type="parTrans" cxnId="{1C298667-9058-4AFD-9B7D-02B8F6F76E6E}">
      <dgm:prSet/>
      <dgm:spPr/>
      <dgm:t>
        <a:bodyPr/>
        <a:lstStyle/>
        <a:p>
          <a:endParaRPr lang="en-US"/>
        </a:p>
      </dgm:t>
    </dgm:pt>
    <dgm:pt modelId="{4E4F07CC-7A43-412E-8E68-BAE931981821}" type="sibTrans" cxnId="{1C298667-9058-4AFD-9B7D-02B8F6F76E6E}">
      <dgm:prSet/>
      <dgm:spPr/>
      <dgm:t>
        <a:bodyPr/>
        <a:lstStyle/>
        <a:p>
          <a:endParaRPr lang="en-US"/>
        </a:p>
      </dgm:t>
    </dgm:pt>
    <dgm:pt modelId="{682A8F05-7D8B-4AC1-9CFF-F61E56957BBB}">
      <dgm:prSet phldrT="[Text]"/>
      <dgm:spPr>
        <a:solidFill>
          <a:srgbClr val="004E7D"/>
        </a:solidFill>
      </dgm:spPr>
      <dgm:t>
        <a:bodyPr/>
        <a:lstStyle/>
        <a:p>
          <a:r>
            <a:rPr lang="en-US" dirty="0">
              <a:latin typeface="Arial" panose="020B0604020202020204" pitchFamily="34" charset="0"/>
              <a:cs typeface="Arial" panose="020B0604020202020204" pitchFamily="34" charset="0"/>
            </a:rPr>
            <a:t>Grants</a:t>
          </a:r>
        </a:p>
      </dgm:t>
    </dgm:pt>
    <dgm:pt modelId="{785407CD-398C-4E55-9F45-95581E2798CD}" type="parTrans" cxnId="{875622C8-17B2-4ED7-83CF-24308F7902F8}">
      <dgm:prSet/>
      <dgm:spPr/>
      <dgm:t>
        <a:bodyPr/>
        <a:lstStyle/>
        <a:p>
          <a:endParaRPr lang="en-US"/>
        </a:p>
      </dgm:t>
    </dgm:pt>
    <dgm:pt modelId="{F93C58AD-730C-49D9-BA66-89158FB0F987}" type="sibTrans" cxnId="{875622C8-17B2-4ED7-83CF-24308F7902F8}">
      <dgm:prSet/>
      <dgm:spPr/>
      <dgm:t>
        <a:bodyPr/>
        <a:lstStyle/>
        <a:p>
          <a:endParaRPr lang="en-US"/>
        </a:p>
      </dgm:t>
    </dgm:pt>
    <dgm:pt modelId="{DC530D26-CA37-4212-886E-04FB28979D9E}">
      <dgm:prSet phldrT="[Text]"/>
      <dgm:spPr>
        <a:solidFill>
          <a:srgbClr val="B94197"/>
        </a:solidFill>
        <a:ln>
          <a:solidFill>
            <a:schemeClr val="bg1"/>
          </a:solidFill>
        </a:ln>
      </dgm:spPr>
      <dgm:t>
        <a:bodyPr/>
        <a:lstStyle/>
        <a:p>
          <a:r>
            <a:rPr lang="en-US" dirty="0">
              <a:latin typeface="Arial" panose="020B0604020202020204" pitchFamily="34" charset="0"/>
              <a:cs typeface="Arial" panose="020B0604020202020204" pitchFamily="34" charset="0"/>
            </a:rPr>
            <a:t>Loans</a:t>
          </a:r>
        </a:p>
      </dgm:t>
    </dgm:pt>
    <dgm:pt modelId="{580B8DFB-8F04-47EF-9A8E-2A616877A50B}" type="parTrans" cxnId="{D8023A30-79FA-41A1-A12F-BD4EFD49287A}">
      <dgm:prSet/>
      <dgm:spPr/>
      <dgm:t>
        <a:bodyPr/>
        <a:lstStyle/>
        <a:p>
          <a:endParaRPr lang="en-US"/>
        </a:p>
      </dgm:t>
    </dgm:pt>
    <dgm:pt modelId="{4C896F4D-BF7C-404A-8CEB-CE5C6535FA00}" type="sibTrans" cxnId="{D8023A30-79FA-41A1-A12F-BD4EFD49287A}">
      <dgm:prSet/>
      <dgm:spPr/>
      <dgm:t>
        <a:bodyPr/>
        <a:lstStyle/>
        <a:p>
          <a:endParaRPr lang="en-US"/>
        </a:p>
      </dgm:t>
    </dgm:pt>
    <dgm:pt modelId="{2ED1C108-D4C5-44B4-8382-89378080E128}">
      <dgm:prSet phldrT="[Text]"/>
      <dgm:spPr>
        <a:solidFill>
          <a:srgbClr val="DE7E26"/>
        </a:solidFill>
      </dgm:spPr>
      <dgm:t>
        <a:bodyPr/>
        <a:lstStyle/>
        <a:p>
          <a:r>
            <a:rPr lang="en-US" dirty="0">
              <a:latin typeface="Arial" panose="020B0604020202020204" pitchFamily="34" charset="0"/>
              <a:cs typeface="Arial" panose="020B0604020202020204" pitchFamily="34" charset="0"/>
            </a:rPr>
            <a:t>Work-Study Employment</a:t>
          </a:r>
        </a:p>
      </dgm:t>
    </dgm:pt>
    <dgm:pt modelId="{EC0C1072-F167-49A3-B77E-46DDA35C39AE}" type="parTrans" cxnId="{2D8129EA-FD72-4E87-891E-66AA8F156A42}">
      <dgm:prSet/>
      <dgm:spPr/>
      <dgm:t>
        <a:bodyPr/>
        <a:lstStyle/>
        <a:p>
          <a:endParaRPr lang="en-US"/>
        </a:p>
      </dgm:t>
    </dgm:pt>
    <dgm:pt modelId="{5C2F60CB-4FC2-461B-AD44-2CF82B43AC96}" type="sibTrans" cxnId="{2D8129EA-FD72-4E87-891E-66AA8F156A42}">
      <dgm:prSet/>
      <dgm:spPr/>
      <dgm:t>
        <a:bodyPr/>
        <a:lstStyle/>
        <a:p>
          <a:endParaRPr lang="en-US"/>
        </a:p>
      </dgm:t>
    </dgm:pt>
    <dgm:pt modelId="{AF025E32-9831-4BD8-B3C2-347098364BA7}" type="pres">
      <dgm:prSet presAssocID="{3DF3228E-44F6-48AA-BDA5-8804D7CAD0C2}" presName="compositeShape" presStyleCnt="0">
        <dgm:presLayoutVars>
          <dgm:chMax val="7"/>
          <dgm:dir/>
          <dgm:resizeHandles val="exact"/>
        </dgm:presLayoutVars>
      </dgm:prSet>
      <dgm:spPr/>
    </dgm:pt>
    <dgm:pt modelId="{0F806ED3-8967-4A1C-9E7A-44FDF5590D78}" type="pres">
      <dgm:prSet presAssocID="{3DF3228E-44F6-48AA-BDA5-8804D7CAD0C2}" presName="wedge1" presStyleLbl="node1" presStyleIdx="0" presStyleCnt="4" custScaleX="101883" custScaleY="101341" custLinFactNeighborX="-5145" custLinFactNeighborY="4673"/>
      <dgm:spPr/>
      <dgm:t>
        <a:bodyPr/>
        <a:lstStyle/>
        <a:p>
          <a:endParaRPr lang="en-US"/>
        </a:p>
      </dgm:t>
    </dgm:pt>
    <dgm:pt modelId="{BDBC445D-9F22-43BE-9DE0-B4867C100CC5}" type="pres">
      <dgm:prSet presAssocID="{3DF3228E-44F6-48AA-BDA5-8804D7CAD0C2}" presName="wedge1Tx" presStyleLbl="node1" presStyleIdx="0" presStyleCnt="4">
        <dgm:presLayoutVars>
          <dgm:chMax val="0"/>
          <dgm:chPref val="0"/>
          <dgm:bulletEnabled val="1"/>
        </dgm:presLayoutVars>
      </dgm:prSet>
      <dgm:spPr/>
      <dgm:t>
        <a:bodyPr/>
        <a:lstStyle/>
        <a:p>
          <a:endParaRPr lang="en-US"/>
        </a:p>
      </dgm:t>
    </dgm:pt>
    <dgm:pt modelId="{44618673-05F8-4D88-BC03-2C7CBDB687DA}" type="pres">
      <dgm:prSet presAssocID="{3DF3228E-44F6-48AA-BDA5-8804D7CAD0C2}" presName="wedge2" presStyleLbl="node1" presStyleIdx="1" presStyleCnt="4"/>
      <dgm:spPr/>
      <dgm:t>
        <a:bodyPr/>
        <a:lstStyle/>
        <a:p>
          <a:endParaRPr lang="en-US"/>
        </a:p>
      </dgm:t>
    </dgm:pt>
    <dgm:pt modelId="{A102E50C-A2E0-4DD2-BAFB-5FFF4EF09F78}" type="pres">
      <dgm:prSet presAssocID="{3DF3228E-44F6-48AA-BDA5-8804D7CAD0C2}" presName="wedge2Tx" presStyleLbl="node1" presStyleIdx="1" presStyleCnt="4">
        <dgm:presLayoutVars>
          <dgm:chMax val="0"/>
          <dgm:chPref val="0"/>
          <dgm:bulletEnabled val="1"/>
        </dgm:presLayoutVars>
      </dgm:prSet>
      <dgm:spPr/>
      <dgm:t>
        <a:bodyPr/>
        <a:lstStyle/>
        <a:p>
          <a:endParaRPr lang="en-US"/>
        </a:p>
      </dgm:t>
    </dgm:pt>
    <dgm:pt modelId="{97203243-5DEB-4E3D-909D-180D70D4E8F3}" type="pres">
      <dgm:prSet presAssocID="{3DF3228E-44F6-48AA-BDA5-8804D7CAD0C2}" presName="wedge3" presStyleLbl="node1" presStyleIdx="2" presStyleCnt="4"/>
      <dgm:spPr/>
      <dgm:t>
        <a:bodyPr/>
        <a:lstStyle/>
        <a:p>
          <a:endParaRPr lang="en-US"/>
        </a:p>
      </dgm:t>
    </dgm:pt>
    <dgm:pt modelId="{9654E459-7EE4-4272-BCAD-FECD9E331C69}" type="pres">
      <dgm:prSet presAssocID="{3DF3228E-44F6-48AA-BDA5-8804D7CAD0C2}" presName="wedge3Tx" presStyleLbl="node1" presStyleIdx="2" presStyleCnt="4">
        <dgm:presLayoutVars>
          <dgm:chMax val="0"/>
          <dgm:chPref val="0"/>
          <dgm:bulletEnabled val="1"/>
        </dgm:presLayoutVars>
      </dgm:prSet>
      <dgm:spPr/>
      <dgm:t>
        <a:bodyPr/>
        <a:lstStyle/>
        <a:p>
          <a:endParaRPr lang="en-US"/>
        </a:p>
      </dgm:t>
    </dgm:pt>
    <dgm:pt modelId="{144DDE9C-41E0-4E26-AB1E-6786C80CB3B8}" type="pres">
      <dgm:prSet presAssocID="{3DF3228E-44F6-48AA-BDA5-8804D7CAD0C2}" presName="wedge4" presStyleLbl="node1" presStyleIdx="3" presStyleCnt="4"/>
      <dgm:spPr/>
      <dgm:t>
        <a:bodyPr/>
        <a:lstStyle/>
        <a:p>
          <a:endParaRPr lang="en-US"/>
        </a:p>
      </dgm:t>
    </dgm:pt>
    <dgm:pt modelId="{6056FF9D-BAF8-42AA-85EF-07C024F02046}" type="pres">
      <dgm:prSet presAssocID="{3DF3228E-44F6-48AA-BDA5-8804D7CAD0C2}" presName="wedge4Tx" presStyleLbl="node1" presStyleIdx="3" presStyleCnt="4">
        <dgm:presLayoutVars>
          <dgm:chMax val="0"/>
          <dgm:chPref val="0"/>
          <dgm:bulletEnabled val="1"/>
        </dgm:presLayoutVars>
      </dgm:prSet>
      <dgm:spPr/>
      <dgm:t>
        <a:bodyPr/>
        <a:lstStyle/>
        <a:p>
          <a:endParaRPr lang="en-US"/>
        </a:p>
      </dgm:t>
    </dgm:pt>
  </dgm:ptLst>
  <dgm:cxnLst>
    <dgm:cxn modelId="{D60DEECB-9486-465C-9DE4-74D5B25E28FC}" type="presOf" srcId="{2ED1C108-D4C5-44B4-8382-89378080E128}" destId="{97203243-5DEB-4E3D-909D-180D70D4E8F3}" srcOrd="0" destOrd="0" presId="urn:microsoft.com/office/officeart/2005/8/layout/chart3"/>
    <dgm:cxn modelId="{2D8129EA-FD72-4E87-891E-66AA8F156A42}" srcId="{3DF3228E-44F6-48AA-BDA5-8804D7CAD0C2}" destId="{2ED1C108-D4C5-44B4-8382-89378080E128}" srcOrd="2" destOrd="0" parTransId="{EC0C1072-F167-49A3-B77E-46DDA35C39AE}" sibTransId="{5C2F60CB-4FC2-461B-AD44-2CF82B43AC96}"/>
    <dgm:cxn modelId="{8BB90355-69CE-4400-8CC6-5F9B46B194AB}" type="presOf" srcId="{3DF3228E-44F6-48AA-BDA5-8804D7CAD0C2}" destId="{AF025E32-9831-4BD8-B3C2-347098364BA7}" srcOrd="0" destOrd="0" presId="urn:microsoft.com/office/officeart/2005/8/layout/chart3"/>
    <dgm:cxn modelId="{354A0FD2-782B-40F4-B864-096A1BA375E1}" type="presOf" srcId="{2ED1C108-D4C5-44B4-8382-89378080E128}" destId="{9654E459-7EE4-4272-BCAD-FECD9E331C69}" srcOrd="1" destOrd="0" presId="urn:microsoft.com/office/officeart/2005/8/layout/chart3"/>
    <dgm:cxn modelId="{BBF18C04-4BEF-4AB8-B51A-3F7087F15881}" type="presOf" srcId="{682A8F05-7D8B-4AC1-9CFF-F61E56957BBB}" destId="{44618673-05F8-4D88-BC03-2C7CBDB687DA}" srcOrd="0" destOrd="0" presId="urn:microsoft.com/office/officeart/2005/8/layout/chart3"/>
    <dgm:cxn modelId="{D8023A30-79FA-41A1-A12F-BD4EFD49287A}" srcId="{3DF3228E-44F6-48AA-BDA5-8804D7CAD0C2}" destId="{DC530D26-CA37-4212-886E-04FB28979D9E}" srcOrd="3" destOrd="0" parTransId="{580B8DFB-8F04-47EF-9A8E-2A616877A50B}" sibTransId="{4C896F4D-BF7C-404A-8CEB-CE5C6535FA00}"/>
    <dgm:cxn modelId="{D8158D61-DA8A-476D-AE3F-3BA58C18E1CB}" type="presOf" srcId="{6F68B7A3-6A4D-4B54-9FE7-8DD61A7CADE1}" destId="{BDBC445D-9F22-43BE-9DE0-B4867C100CC5}" srcOrd="1" destOrd="0" presId="urn:microsoft.com/office/officeart/2005/8/layout/chart3"/>
    <dgm:cxn modelId="{1BD76102-E049-432D-BF41-6564802E32F2}" type="presOf" srcId="{682A8F05-7D8B-4AC1-9CFF-F61E56957BBB}" destId="{A102E50C-A2E0-4DD2-BAFB-5FFF4EF09F78}" srcOrd="1" destOrd="0" presId="urn:microsoft.com/office/officeart/2005/8/layout/chart3"/>
    <dgm:cxn modelId="{67146D55-D195-412D-B44F-A3537F03324D}" type="presOf" srcId="{DC530D26-CA37-4212-886E-04FB28979D9E}" destId="{144DDE9C-41E0-4E26-AB1E-6786C80CB3B8}" srcOrd="0" destOrd="0" presId="urn:microsoft.com/office/officeart/2005/8/layout/chart3"/>
    <dgm:cxn modelId="{28E08A20-621F-4F0E-B10A-DEA11B406C98}" type="presOf" srcId="{6F68B7A3-6A4D-4B54-9FE7-8DD61A7CADE1}" destId="{0F806ED3-8967-4A1C-9E7A-44FDF5590D78}" srcOrd="0" destOrd="0" presId="urn:microsoft.com/office/officeart/2005/8/layout/chart3"/>
    <dgm:cxn modelId="{C86A5B8F-6C1D-4C96-9E88-7C7636AAA1C0}" type="presOf" srcId="{DC530D26-CA37-4212-886E-04FB28979D9E}" destId="{6056FF9D-BAF8-42AA-85EF-07C024F02046}" srcOrd="1" destOrd="0" presId="urn:microsoft.com/office/officeart/2005/8/layout/chart3"/>
    <dgm:cxn modelId="{1C298667-9058-4AFD-9B7D-02B8F6F76E6E}" srcId="{3DF3228E-44F6-48AA-BDA5-8804D7CAD0C2}" destId="{6F68B7A3-6A4D-4B54-9FE7-8DD61A7CADE1}" srcOrd="0" destOrd="0" parTransId="{7E20ED66-AC12-4D8E-93F7-8191E956654B}" sibTransId="{4E4F07CC-7A43-412E-8E68-BAE931981821}"/>
    <dgm:cxn modelId="{875622C8-17B2-4ED7-83CF-24308F7902F8}" srcId="{3DF3228E-44F6-48AA-BDA5-8804D7CAD0C2}" destId="{682A8F05-7D8B-4AC1-9CFF-F61E56957BBB}" srcOrd="1" destOrd="0" parTransId="{785407CD-398C-4E55-9F45-95581E2798CD}" sibTransId="{F93C58AD-730C-49D9-BA66-89158FB0F987}"/>
    <dgm:cxn modelId="{A6CE5246-D473-4F59-AB91-9C6798279878}" type="presParOf" srcId="{AF025E32-9831-4BD8-B3C2-347098364BA7}" destId="{0F806ED3-8967-4A1C-9E7A-44FDF5590D78}" srcOrd="0" destOrd="0" presId="urn:microsoft.com/office/officeart/2005/8/layout/chart3"/>
    <dgm:cxn modelId="{3E63D9D5-DA9C-4534-A141-FD5E15E35B0A}" type="presParOf" srcId="{AF025E32-9831-4BD8-B3C2-347098364BA7}" destId="{BDBC445D-9F22-43BE-9DE0-B4867C100CC5}" srcOrd="1" destOrd="0" presId="urn:microsoft.com/office/officeart/2005/8/layout/chart3"/>
    <dgm:cxn modelId="{D2A9FA80-E337-481A-BCB2-AD5FDFC2F3BE}" type="presParOf" srcId="{AF025E32-9831-4BD8-B3C2-347098364BA7}" destId="{44618673-05F8-4D88-BC03-2C7CBDB687DA}" srcOrd="2" destOrd="0" presId="urn:microsoft.com/office/officeart/2005/8/layout/chart3"/>
    <dgm:cxn modelId="{FE4D9A4C-15E5-4B91-BDC2-BE613B32BB81}" type="presParOf" srcId="{AF025E32-9831-4BD8-B3C2-347098364BA7}" destId="{A102E50C-A2E0-4DD2-BAFB-5FFF4EF09F78}" srcOrd="3" destOrd="0" presId="urn:microsoft.com/office/officeart/2005/8/layout/chart3"/>
    <dgm:cxn modelId="{1EE4E39E-6CD2-4E50-A327-8FF59BA9F3F8}" type="presParOf" srcId="{AF025E32-9831-4BD8-B3C2-347098364BA7}" destId="{97203243-5DEB-4E3D-909D-180D70D4E8F3}" srcOrd="4" destOrd="0" presId="urn:microsoft.com/office/officeart/2005/8/layout/chart3"/>
    <dgm:cxn modelId="{9DFEB361-D1BA-4FE9-B582-5E0333E64E7A}" type="presParOf" srcId="{AF025E32-9831-4BD8-B3C2-347098364BA7}" destId="{9654E459-7EE4-4272-BCAD-FECD9E331C69}" srcOrd="5" destOrd="0" presId="urn:microsoft.com/office/officeart/2005/8/layout/chart3"/>
    <dgm:cxn modelId="{C5A69F01-BE7A-41FF-BC53-B2EBD43E0CBC}" type="presParOf" srcId="{AF025E32-9831-4BD8-B3C2-347098364BA7}" destId="{144DDE9C-41E0-4E26-AB1E-6786C80CB3B8}" srcOrd="6" destOrd="0" presId="urn:microsoft.com/office/officeart/2005/8/layout/chart3"/>
    <dgm:cxn modelId="{5AC17278-A3AC-4FDC-AC5E-26A2398A62DC}" type="presParOf" srcId="{AF025E32-9831-4BD8-B3C2-347098364BA7}" destId="{6056FF9D-BAF8-42AA-85EF-07C024F0204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BDF003-8A0A-4D68-9AB8-6E1B85DDC2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0C5FC4-DC91-48A1-A2D7-88E5043D8AC3}">
      <dgm:prSet/>
      <dgm:spPr>
        <a:solidFill>
          <a:srgbClr val="6DBE4B"/>
        </a:solidFill>
      </dgm:spPr>
      <dgm:t>
        <a:bodyPr/>
        <a:lstStyle/>
        <a:p>
          <a:pPr algn="ctr"/>
          <a:r>
            <a:rPr lang="en-US" dirty="0">
              <a:latin typeface="Arial" panose="020B0604020202020204" pitchFamily="34" charset="0"/>
              <a:cs typeface="Arial" panose="020B0604020202020204" pitchFamily="34" charset="0"/>
            </a:rPr>
            <a:t>Largest source of financial aid</a:t>
          </a:r>
        </a:p>
      </dgm:t>
    </dgm:pt>
    <dgm:pt modelId="{ABF0CEE0-CD65-4C7C-AC78-7EF6112789F4}" type="parTrans" cxnId="{2727DB31-1671-4593-89FA-CEC08B65F0D6}">
      <dgm:prSet/>
      <dgm:spPr/>
      <dgm:t>
        <a:bodyPr/>
        <a:lstStyle/>
        <a:p>
          <a:endParaRPr lang="en-US"/>
        </a:p>
      </dgm:t>
    </dgm:pt>
    <dgm:pt modelId="{52B91743-A731-40A3-9A88-0DBB79B76F97}" type="sibTrans" cxnId="{2727DB31-1671-4593-89FA-CEC08B65F0D6}">
      <dgm:prSet/>
      <dgm:spPr/>
      <dgm:t>
        <a:bodyPr/>
        <a:lstStyle/>
        <a:p>
          <a:endParaRPr lang="en-US"/>
        </a:p>
      </dgm:t>
    </dgm:pt>
    <dgm:pt modelId="{A9C21E41-7490-4DBE-A276-8F31FCFF04B1}">
      <dgm:prSet/>
      <dgm:spPr>
        <a:solidFill>
          <a:srgbClr val="6DBE4B"/>
        </a:solidFill>
      </dgm:spPr>
      <dgm:t>
        <a:bodyPr/>
        <a:lstStyle/>
        <a:p>
          <a:pPr algn="ctr"/>
          <a:r>
            <a:rPr lang="en-US" dirty="0">
              <a:latin typeface="Arial" panose="020B0604020202020204" pitchFamily="34" charset="0"/>
              <a:cs typeface="Arial" panose="020B0604020202020204" pitchFamily="34" charset="0"/>
            </a:rPr>
            <a:t>Aid provided primarily based on financial need</a:t>
          </a:r>
        </a:p>
      </dgm:t>
    </dgm:pt>
    <dgm:pt modelId="{41788876-62C3-4A73-9285-A6B2604E8513}" type="parTrans" cxnId="{83E9D428-728B-438D-8030-76DFAB1E6086}">
      <dgm:prSet/>
      <dgm:spPr/>
      <dgm:t>
        <a:bodyPr/>
        <a:lstStyle/>
        <a:p>
          <a:endParaRPr lang="en-US"/>
        </a:p>
      </dgm:t>
    </dgm:pt>
    <dgm:pt modelId="{634E869B-DEF9-4718-8F61-575DC798E43A}" type="sibTrans" cxnId="{83E9D428-728B-438D-8030-76DFAB1E6086}">
      <dgm:prSet/>
      <dgm:spPr/>
      <dgm:t>
        <a:bodyPr/>
        <a:lstStyle/>
        <a:p>
          <a:endParaRPr lang="en-US"/>
        </a:p>
      </dgm:t>
    </dgm:pt>
    <dgm:pt modelId="{AECA07EE-CCA1-42B4-BC46-54B214D0886A}">
      <dgm:prSet/>
      <dgm:spPr>
        <a:solidFill>
          <a:srgbClr val="6DBE4B"/>
        </a:solidFill>
      </dgm:spPr>
      <dgm:t>
        <a:bodyPr/>
        <a:lstStyle/>
        <a:p>
          <a:pPr algn="ctr"/>
          <a:r>
            <a:rPr lang="en-US" dirty="0">
              <a:latin typeface="Arial" panose="020B0604020202020204" pitchFamily="34" charset="0"/>
              <a:cs typeface="Arial" panose="020B0604020202020204" pitchFamily="34" charset="0"/>
            </a:rPr>
            <a:t>Must apply each</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year using the FAFSA</a:t>
          </a:r>
        </a:p>
      </dgm:t>
    </dgm:pt>
    <dgm:pt modelId="{96C2188B-FE94-40B8-82F6-65F47C63F8F1}" type="parTrans" cxnId="{C365653A-CA34-44FD-AAB4-FAF7FC84D337}">
      <dgm:prSet/>
      <dgm:spPr/>
      <dgm:t>
        <a:bodyPr/>
        <a:lstStyle/>
        <a:p>
          <a:endParaRPr lang="en-US"/>
        </a:p>
      </dgm:t>
    </dgm:pt>
    <dgm:pt modelId="{9C983B0B-907B-4C1E-9444-7AF8D3289248}" type="sibTrans" cxnId="{C365653A-CA34-44FD-AAB4-FAF7FC84D337}">
      <dgm:prSet/>
      <dgm:spPr/>
      <dgm:t>
        <a:bodyPr/>
        <a:lstStyle/>
        <a:p>
          <a:endParaRPr lang="en-US"/>
        </a:p>
      </dgm:t>
    </dgm:pt>
    <dgm:pt modelId="{32C719C6-F75C-4C98-93C0-4FCCC829C94C}">
      <dgm:prSet/>
      <dgm:spPr>
        <a:solidFill>
          <a:srgbClr val="6DBE4B"/>
        </a:solidFill>
      </dgm:spPr>
      <dgm:t>
        <a:bodyPr/>
        <a:lstStyle/>
        <a:p>
          <a:pPr algn="ctr"/>
          <a:r>
            <a:rPr lang="en-US" dirty="0">
              <a:latin typeface="Arial" panose="020B0604020202020204" pitchFamily="34" charset="0"/>
              <a:cs typeface="Arial" panose="020B0604020202020204" pitchFamily="34" charset="0"/>
            </a:rPr>
            <a:t>Eligibility requirements must be met</a:t>
          </a:r>
        </a:p>
      </dgm:t>
    </dgm:pt>
    <dgm:pt modelId="{1E30D7EB-96DD-4005-BBE9-08172929F098}" type="parTrans" cxnId="{FEE59612-4CF5-43C1-9A70-3A39740E17B3}">
      <dgm:prSet/>
      <dgm:spPr/>
      <dgm:t>
        <a:bodyPr/>
        <a:lstStyle/>
        <a:p>
          <a:endParaRPr lang="en-US"/>
        </a:p>
      </dgm:t>
    </dgm:pt>
    <dgm:pt modelId="{48578C9F-1C61-4984-99F1-099C3C9426DA}" type="sibTrans" cxnId="{FEE59612-4CF5-43C1-9A70-3A39740E17B3}">
      <dgm:prSet/>
      <dgm:spPr/>
      <dgm:t>
        <a:bodyPr/>
        <a:lstStyle/>
        <a:p>
          <a:endParaRPr lang="en-US"/>
        </a:p>
      </dgm:t>
    </dgm:pt>
    <dgm:pt modelId="{2A9E5141-57F2-4513-BDB4-38EEFCD64F4B}" type="pres">
      <dgm:prSet presAssocID="{A3BDF003-8A0A-4D68-9AB8-6E1B85DDC236}" presName="linear" presStyleCnt="0">
        <dgm:presLayoutVars>
          <dgm:dir/>
          <dgm:animLvl val="lvl"/>
          <dgm:resizeHandles val="exact"/>
        </dgm:presLayoutVars>
      </dgm:prSet>
      <dgm:spPr/>
      <dgm:t>
        <a:bodyPr/>
        <a:lstStyle/>
        <a:p>
          <a:endParaRPr lang="en-US"/>
        </a:p>
      </dgm:t>
    </dgm:pt>
    <dgm:pt modelId="{55F176E1-BD59-4750-90D1-8FBE8E6844B6}" type="pres">
      <dgm:prSet presAssocID="{320C5FC4-DC91-48A1-A2D7-88E5043D8AC3}" presName="parentLin" presStyleCnt="0"/>
      <dgm:spPr/>
    </dgm:pt>
    <dgm:pt modelId="{B8B102C4-A04C-4A06-8E77-BB8DD0EB0D73}" type="pres">
      <dgm:prSet presAssocID="{320C5FC4-DC91-48A1-A2D7-88E5043D8AC3}" presName="parentLeftMargin" presStyleLbl="node1" presStyleIdx="0" presStyleCnt="4"/>
      <dgm:spPr/>
      <dgm:t>
        <a:bodyPr/>
        <a:lstStyle/>
        <a:p>
          <a:endParaRPr lang="en-US"/>
        </a:p>
      </dgm:t>
    </dgm:pt>
    <dgm:pt modelId="{991E399C-0655-4F34-9471-191BD9E01090}" type="pres">
      <dgm:prSet presAssocID="{320C5FC4-DC91-48A1-A2D7-88E5043D8AC3}" presName="parentText" presStyleLbl="node1" presStyleIdx="0" presStyleCnt="4" custScaleX="128951">
        <dgm:presLayoutVars>
          <dgm:chMax val="0"/>
          <dgm:bulletEnabled val="1"/>
        </dgm:presLayoutVars>
      </dgm:prSet>
      <dgm:spPr/>
      <dgm:t>
        <a:bodyPr/>
        <a:lstStyle/>
        <a:p>
          <a:endParaRPr lang="en-US"/>
        </a:p>
      </dgm:t>
    </dgm:pt>
    <dgm:pt modelId="{A6CDD9F8-B731-442D-80AB-15D8C047DE4A}" type="pres">
      <dgm:prSet presAssocID="{320C5FC4-DC91-48A1-A2D7-88E5043D8AC3}" presName="negativeSpace" presStyleCnt="0"/>
      <dgm:spPr/>
    </dgm:pt>
    <dgm:pt modelId="{A8D630D0-D1C3-4AA2-A19F-D148FBE6B0AF}" type="pres">
      <dgm:prSet presAssocID="{320C5FC4-DC91-48A1-A2D7-88E5043D8AC3}" presName="childText" presStyleLbl="conFgAcc1" presStyleIdx="0" presStyleCnt="4">
        <dgm:presLayoutVars>
          <dgm:bulletEnabled val="1"/>
        </dgm:presLayoutVars>
      </dgm:prSet>
      <dgm:spPr/>
    </dgm:pt>
    <dgm:pt modelId="{33B16C46-CF8A-49D3-9E96-977644B24DCF}" type="pres">
      <dgm:prSet presAssocID="{52B91743-A731-40A3-9A88-0DBB79B76F97}" presName="spaceBetweenRectangles" presStyleCnt="0"/>
      <dgm:spPr/>
    </dgm:pt>
    <dgm:pt modelId="{9332A4B3-FAE9-4867-85C5-39349070805A}" type="pres">
      <dgm:prSet presAssocID="{A9C21E41-7490-4DBE-A276-8F31FCFF04B1}" presName="parentLin" presStyleCnt="0"/>
      <dgm:spPr/>
    </dgm:pt>
    <dgm:pt modelId="{C5063363-48CE-4FDE-877E-E22C6C7B7FDF}" type="pres">
      <dgm:prSet presAssocID="{A9C21E41-7490-4DBE-A276-8F31FCFF04B1}" presName="parentLeftMargin" presStyleLbl="node1" presStyleIdx="0" presStyleCnt="4"/>
      <dgm:spPr/>
      <dgm:t>
        <a:bodyPr/>
        <a:lstStyle/>
        <a:p>
          <a:endParaRPr lang="en-US"/>
        </a:p>
      </dgm:t>
    </dgm:pt>
    <dgm:pt modelId="{91E0354A-B19A-4830-BD8C-214F9D62799E}" type="pres">
      <dgm:prSet presAssocID="{A9C21E41-7490-4DBE-A276-8F31FCFF04B1}" presName="parentText" presStyleLbl="node1" presStyleIdx="1" presStyleCnt="4" custScaleX="128951">
        <dgm:presLayoutVars>
          <dgm:chMax val="0"/>
          <dgm:bulletEnabled val="1"/>
        </dgm:presLayoutVars>
      </dgm:prSet>
      <dgm:spPr/>
      <dgm:t>
        <a:bodyPr/>
        <a:lstStyle/>
        <a:p>
          <a:endParaRPr lang="en-US"/>
        </a:p>
      </dgm:t>
    </dgm:pt>
    <dgm:pt modelId="{45B94036-1D75-43A8-8E6D-8BFD314D0696}" type="pres">
      <dgm:prSet presAssocID="{A9C21E41-7490-4DBE-A276-8F31FCFF04B1}" presName="negativeSpace" presStyleCnt="0"/>
      <dgm:spPr/>
    </dgm:pt>
    <dgm:pt modelId="{443D72CA-1869-4825-99EF-C0B8C550FC19}" type="pres">
      <dgm:prSet presAssocID="{A9C21E41-7490-4DBE-A276-8F31FCFF04B1}" presName="childText" presStyleLbl="conFgAcc1" presStyleIdx="1" presStyleCnt="4">
        <dgm:presLayoutVars>
          <dgm:bulletEnabled val="1"/>
        </dgm:presLayoutVars>
      </dgm:prSet>
      <dgm:spPr/>
    </dgm:pt>
    <dgm:pt modelId="{EF95A155-02F7-48ED-A093-9E28D7F46867}" type="pres">
      <dgm:prSet presAssocID="{634E869B-DEF9-4718-8F61-575DC798E43A}" presName="spaceBetweenRectangles" presStyleCnt="0"/>
      <dgm:spPr/>
    </dgm:pt>
    <dgm:pt modelId="{5F5C1BD9-F7CD-4E20-962B-51466B20AB1D}" type="pres">
      <dgm:prSet presAssocID="{AECA07EE-CCA1-42B4-BC46-54B214D0886A}" presName="parentLin" presStyleCnt="0"/>
      <dgm:spPr/>
    </dgm:pt>
    <dgm:pt modelId="{2A324F0F-B19E-4236-9209-A70963A9D1EA}" type="pres">
      <dgm:prSet presAssocID="{AECA07EE-CCA1-42B4-BC46-54B214D0886A}" presName="parentLeftMargin" presStyleLbl="node1" presStyleIdx="1" presStyleCnt="4"/>
      <dgm:spPr/>
      <dgm:t>
        <a:bodyPr/>
        <a:lstStyle/>
        <a:p>
          <a:endParaRPr lang="en-US"/>
        </a:p>
      </dgm:t>
    </dgm:pt>
    <dgm:pt modelId="{28964E69-E0D1-437F-9439-D51C79C431E1}" type="pres">
      <dgm:prSet presAssocID="{AECA07EE-CCA1-42B4-BC46-54B214D0886A}" presName="parentText" presStyleLbl="node1" presStyleIdx="2" presStyleCnt="4" custScaleX="128951">
        <dgm:presLayoutVars>
          <dgm:chMax val="0"/>
          <dgm:bulletEnabled val="1"/>
        </dgm:presLayoutVars>
      </dgm:prSet>
      <dgm:spPr/>
      <dgm:t>
        <a:bodyPr/>
        <a:lstStyle/>
        <a:p>
          <a:endParaRPr lang="en-US"/>
        </a:p>
      </dgm:t>
    </dgm:pt>
    <dgm:pt modelId="{C90413FC-40DF-46E3-8E59-1AA620CFA001}" type="pres">
      <dgm:prSet presAssocID="{AECA07EE-CCA1-42B4-BC46-54B214D0886A}" presName="negativeSpace" presStyleCnt="0"/>
      <dgm:spPr/>
    </dgm:pt>
    <dgm:pt modelId="{08475D95-E27E-4029-BE42-BE3A26222AE7}" type="pres">
      <dgm:prSet presAssocID="{AECA07EE-CCA1-42B4-BC46-54B214D0886A}" presName="childText" presStyleLbl="conFgAcc1" presStyleIdx="2" presStyleCnt="4">
        <dgm:presLayoutVars>
          <dgm:bulletEnabled val="1"/>
        </dgm:presLayoutVars>
      </dgm:prSet>
      <dgm:spPr/>
    </dgm:pt>
    <dgm:pt modelId="{748DA956-20D3-47FE-A8FA-54C61CC2B36A}" type="pres">
      <dgm:prSet presAssocID="{9C983B0B-907B-4C1E-9444-7AF8D3289248}" presName="spaceBetweenRectangles" presStyleCnt="0"/>
      <dgm:spPr/>
    </dgm:pt>
    <dgm:pt modelId="{85A65C87-3D97-41F7-AB25-0E1393DAA8AB}" type="pres">
      <dgm:prSet presAssocID="{32C719C6-F75C-4C98-93C0-4FCCC829C94C}" presName="parentLin" presStyleCnt="0"/>
      <dgm:spPr/>
    </dgm:pt>
    <dgm:pt modelId="{F828B9DE-C630-4FCD-8428-6043301E4886}" type="pres">
      <dgm:prSet presAssocID="{32C719C6-F75C-4C98-93C0-4FCCC829C94C}" presName="parentLeftMargin" presStyleLbl="node1" presStyleIdx="2" presStyleCnt="4"/>
      <dgm:spPr/>
      <dgm:t>
        <a:bodyPr/>
        <a:lstStyle/>
        <a:p>
          <a:endParaRPr lang="en-US"/>
        </a:p>
      </dgm:t>
    </dgm:pt>
    <dgm:pt modelId="{AEC83111-26DC-413F-AAFF-CFC77629AE34}" type="pres">
      <dgm:prSet presAssocID="{32C719C6-F75C-4C98-93C0-4FCCC829C94C}" presName="parentText" presStyleLbl="node1" presStyleIdx="3" presStyleCnt="4" custScaleX="128951">
        <dgm:presLayoutVars>
          <dgm:chMax val="0"/>
          <dgm:bulletEnabled val="1"/>
        </dgm:presLayoutVars>
      </dgm:prSet>
      <dgm:spPr/>
      <dgm:t>
        <a:bodyPr/>
        <a:lstStyle/>
        <a:p>
          <a:endParaRPr lang="en-US"/>
        </a:p>
      </dgm:t>
    </dgm:pt>
    <dgm:pt modelId="{9C0D51CE-A0CB-4C5F-8FF0-E1C9246D4D8F}" type="pres">
      <dgm:prSet presAssocID="{32C719C6-F75C-4C98-93C0-4FCCC829C94C}" presName="negativeSpace" presStyleCnt="0"/>
      <dgm:spPr/>
    </dgm:pt>
    <dgm:pt modelId="{57A60454-84D6-4BED-BEC9-12B070F1FC2E}" type="pres">
      <dgm:prSet presAssocID="{32C719C6-F75C-4C98-93C0-4FCCC829C94C}" presName="childText" presStyleLbl="conFgAcc1" presStyleIdx="3" presStyleCnt="4">
        <dgm:presLayoutVars>
          <dgm:bulletEnabled val="1"/>
        </dgm:presLayoutVars>
      </dgm:prSet>
      <dgm:spPr/>
    </dgm:pt>
  </dgm:ptLst>
  <dgm:cxnLst>
    <dgm:cxn modelId="{6DCC7C59-A803-448B-B8E8-6C9EF7460709}" type="presOf" srcId="{320C5FC4-DC91-48A1-A2D7-88E5043D8AC3}" destId="{991E399C-0655-4F34-9471-191BD9E01090}" srcOrd="1" destOrd="0" presId="urn:microsoft.com/office/officeart/2005/8/layout/list1"/>
    <dgm:cxn modelId="{6123A197-7B79-4E48-98C1-831EC71A9E87}" type="presOf" srcId="{320C5FC4-DC91-48A1-A2D7-88E5043D8AC3}" destId="{B8B102C4-A04C-4A06-8E77-BB8DD0EB0D73}" srcOrd="0" destOrd="0" presId="urn:microsoft.com/office/officeart/2005/8/layout/list1"/>
    <dgm:cxn modelId="{2727DB31-1671-4593-89FA-CEC08B65F0D6}" srcId="{A3BDF003-8A0A-4D68-9AB8-6E1B85DDC236}" destId="{320C5FC4-DC91-48A1-A2D7-88E5043D8AC3}" srcOrd="0" destOrd="0" parTransId="{ABF0CEE0-CD65-4C7C-AC78-7EF6112789F4}" sibTransId="{52B91743-A731-40A3-9A88-0DBB79B76F97}"/>
    <dgm:cxn modelId="{83E9D428-728B-438D-8030-76DFAB1E6086}" srcId="{A3BDF003-8A0A-4D68-9AB8-6E1B85DDC236}" destId="{A9C21E41-7490-4DBE-A276-8F31FCFF04B1}" srcOrd="1" destOrd="0" parTransId="{41788876-62C3-4A73-9285-A6B2604E8513}" sibTransId="{634E869B-DEF9-4718-8F61-575DC798E43A}"/>
    <dgm:cxn modelId="{B9328B9F-EDEE-499D-9500-8411BA3A5463}" type="presOf" srcId="{32C719C6-F75C-4C98-93C0-4FCCC829C94C}" destId="{F828B9DE-C630-4FCD-8428-6043301E4886}" srcOrd="0" destOrd="0" presId="urn:microsoft.com/office/officeart/2005/8/layout/list1"/>
    <dgm:cxn modelId="{FEE59612-4CF5-43C1-9A70-3A39740E17B3}" srcId="{A3BDF003-8A0A-4D68-9AB8-6E1B85DDC236}" destId="{32C719C6-F75C-4C98-93C0-4FCCC829C94C}" srcOrd="3" destOrd="0" parTransId="{1E30D7EB-96DD-4005-BBE9-08172929F098}" sibTransId="{48578C9F-1C61-4984-99F1-099C3C9426DA}"/>
    <dgm:cxn modelId="{75567AD6-A306-44BE-8CF9-10EB520B5D31}" type="presOf" srcId="{A3BDF003-8A0A-4D68-9AB8-6E1B85DDC236}" destId="{2A9E5141-57F2-4513-BDB4-38EEFCD64F4B}" srcOrd="0" destOrd="0" presId="urn:microsoft.com/office/officeart/2005/8/layout/list1"/>
    <dgm:cxn modelId="{9426E68B-43AC-4542-B642-9C3BF6EE3052}" type="presOf" srcId="{32C719C6-F75C-4C98-93C0-4FCCC829C94C}" destId="{AEC83111-26DC-413F-AAFF-CFC77629AE34}" srcOrd="1" destOrd="0" presId="urn:microsoft.com/office/officeart/2005/8/layout/list1"/>
    <dgm:cxn modelId="{C98A5025-1947-4250-BDE1-153C9BE1B790}" type="presOf" srcId="{A9C21E41-7490-4DBE-A276-8F31FCFF04B1}" destId="{91E0354A-B19A-4830-BD8C-214F9D62799E}" srcOrd="1" destOrd="0" presId="urn:microsoft.com/office/officeart/2005/8/layout/list1"/>
    <dgm:cxn modelId="{B314D3D6-59E2-4C13-90E9-598864CBF85C}" type="presOf" srcId="{AECA07EE-CCA1-42B4-BC46-54B214D0886A}" destId="{28964E69-E0D1-437F-9439-D51C79C431E1}" srcOrd="1" destOrd="0" presId="urn:microsoft.com/office/officeart/2005/8/layout/list1"/>
    <dgm:cxn modelId="{C365653A-CA34-44FD-AAB4-FAF7FC84D337}" srcId="{A3BDF003-8A0A-4D68-9AB8-6E1B85DDC236}" destId="{AECA07EE-CCA1-42B4-BC46-54B214D0886A}" srcOrd="2" destOrd="0" parTransId="{96C2188B-FE94-40B8-82F6-65F47C63F8F1}" sibTransId="{9C983B0B-907B-4C1E-9444-7AF8D3289248}"/>
    <dgm:cxn modelId="{C6D7926A-4DC2-4DB3-9763-83940866407F}" type="presOf" srcId="{AECA07EE-CCA1-42B4-BC46-54B214D0886A}" destId="{2A324F0F-B19E-4236-9209-A70963A9D1EA}" srcOrd="0" destOrd="0" presId="urn:microsoft.com/office/officeart/2005/8/layout/list1"/>
    <dgm:cxn modelId="{88291E4C-790F-47AF-BD18-748184D83575}" type="presOf" srcId="{A9C21E41-7490-4DBE-A276-8F31FCFF04B1}" destId="{C5063363-48CE-4FDE-877E-E22C6C7B7FDF}" srcOrd="0" destOrd="0" presId="urn:microsoft.com/office/officeart/2005/8/layout/list1"/>
    <dgm:cxn modelId="{6B106808-5BB1-4356-8E30-A68EC72D0C0B}" type="presParOf" srcId="{2A9E5141-57F2-4513-BDB4-38EEFCD64F4B}" destId="{55F176E1-BD59-4750-90D1-8FBE8E6844B6}" srcOrd="0" destOrd="0" presId="urn:microsoft.com/office/officeart/2005/8/layout/list1"/>
    <dgm:cxn modelId="{840B8577-3E55-48B1-BE71-28655DB0A502}" type="presParOf" srcId="{55F176E1-BD59-4750-90D1-8FBE8E6844B6}" destId="{B8B102C4-A04C-4A06-8E77-BB8DD0EB0D73}" srcOrd="0" destOrd="0" presId="urn:microsoft.com/office/officeart/2005/8/layout/list1"/>
    <dgm:cxn modelId="{75670DFE-49C5-4D1C-9141-F3059B5809C8}" type="presParOf" srcId="{55F176E1-BD59-4750-90D1-8FBE8E6844B6}" destId="{991E399C-0655-4F34-9471-191BD9E01090}" srcOrd="1" destOrd="0" presId="urn:microsoft.com/office/officeart/2005/8/layout/list1"/>
    <dgm:cxn modelId="{FE0DA9F2-4985-476B-87A9-0DB136DEE1C8}" type="presParOf" srcId="{2A9E5141-57F2-4513-BDB4-38EEFCD64F4B}" destId="{A6CDD9F8-B731-442D-80AB-15D8C047DE4A}" srcOrd="1" destOrd="0" presId="urn:microsoft.com/office/officeart/2005/8/layout/list1"/>
    <dgm:cxn modelId="{9FE35D8A-BBF4-4BFA-A470-5FF9ACF5106C}" type="presParOf" srcId="{2A9E5141-57F2-4513-BDB4-38EEFCD64F4B}" destId="{A8D630D0-D1C3-4AA2-A19F-D148FBE6B0AF}" srcOrd="2" destOrd="0" presId="urn:microsoft.com/office/officeart/2005/8/layout/list1"/>
    <dgm:cxn modelId="{BFA64751-18AA-48DC-8A7B-413AA7971680}" type="presParOf" srcId="{2A9E5141-57F2-4513-BDB4-38EEFCD64F4B}" destId="{33B16C46-CF8A-49D3-9E96-977644B24DCF}" srcOrd="3" destOrd="0" presId="urn:microsoft.com/office/officeart/2005/8/layout/list1"/>
    <dgm:cxn modelId="{57525754-A073-4490-B43F-B344F07AE664}" type="presParOf" srcId="{2A9E5141-57F2-4513-BDB4-38EEFCD64F4B}" destId="{9332A4B3-FAE9-4867-85C5-39349070805A}" srcOrd="4" destOrd="0" presId="urn:microsoft.com/office/officeart/2005/8/layout/list1"/>
    <dgm:cxn modelId="{BFBAC8F2-287C-4AB7-8005-D7412D9D9D55}" type="presParOf" srcId="{9332A4B3-FAE9-4867-85C5-39349070805A}" destId="{C5063363-48CE-4FDE-877E-E22C6C7B7FDF}" srcOrd="0" destOrd="0" presId="urn:microsoft.com/office/officeart/2005/8/layout/list1"/>
    <dgm:cxn modelId="{CC014882-F04E-438B-993A-7980623F24C3}" type="presParOf" srcId="{9332A4B3-FAE9-4867-85C5-39349070805A}" destId="{91E0354A-B19A-4830-BD8C-214F9D62799E}" srcOrd="1" destOrd="0" presId="urn:microsoft.com/office/officeart/2005/8/layout/list1"/>
    <dgm:cxn modelId="{8BCD2270-FDB1-49B7-90FA-00E45F1B5B42}" type="presParOf" srcId="{2A9E5141-57F2-4513-BDB4-38EEFCD64F4B}" destId="{45B94036-1D75-43A8-8E6D-8BFD314D0696}" srcOrd="5" destOrd="0" presId="urn:microsoft.com/office/officeart/2005/8/layout/list1"/>
    <dgm:cxn modelId="{E410D592-DE25-480E-B817-1A9A10895BC6}" type="presParOf" srcId="{2A9E5141-57F2-4513-BDB4-38EEFCD64F4B}" destId="{443D72CA-1869-4825-99EF-C0B8C550FC19}" srcOrd="6" destOrd="0" presId="urn:microsoft.com/office/officeart/2005/8/layout/list1"/>
    <dgm:cxn modelId="{0F658547-51D4-4360-8F04-3454A1E2C344}" type="presParOf" srcId="{2A9E5141-57F2-4513-BDB4-38EEFCD64F4B}" destId="{EF95A155-02F7-48ED-A093-9E28D7F46867}" srcOrd="7" destOrd="0" presId="urn:microsoft.com/office/officeart/2005/8/layout/list1"/>
    <dgm:cxn modelId="{A0D0458C-10CD-428D-92CC-A1EAC81618C5}" type="presParOf" srcId="{2A9E5141-57F2-4513-BDB4-38EEFCD64F4B}" destId="{5F5C1BD9-F7CD-4E20-962B-51466B20AB1D}" srcOrd="8" destOrd="0" presId="urn:microsoft.com/office/officeart/2005/8/layout/list1"/>
    <dgm:cxn modelId="{CBFCA163-10A5-438C-BBEB-43063AAF1FDA}" type="presParOf" srcId="{5F5C1BD9-F7CD-4E20-962B-51466B20AB1D}" destId="{2A324F0F-B19E-4236-9209-A70963A9D1EA}" srcOrd="0" destOrd="0" presId="urn:microsoft.com/office/officeart/2005/8/layout/list1"/>
    <dgm:cxn modelId="{72852973-AA6A-46A0-9B8F-C7C250D51F2C}" type="presParOf" srcId="{5F5C1BD9-F7CD-4E20-962B-51466B20AB1D}" destId="{28964E69-E0D1-437F-9439-D51C79C431E1}" srcOrd="1" destOrd="0" presId="urn:microsoft.com/office/officeart/2005/8/layout/list1"/>
    <dgm:cxn modelId="{DCAEA66F-A3CC-48D1-AA39-628B7C7AC2F2}" type="presParOf" srcId="{2A9E5141-57F2-4513-BDB4-38EEFCD64F4B}" destId="{C90413FC-40DF-46E3-8E59-1AA620CFA001}" srcOrd="9" destOrd="0" presId="urn:microsoft.com/office/officeart/2005/8/layout/list1"/>
    <dgm:cxn modelId="{FE31933D-7D66-401E-B8E4-8971F9C9A65E}" type="presParOf" srcId="{2A9E5141-57F2-4513-BDB4-38EEFCD64F4B}" destId="{08475D95-E27E-4029-BE42-BE3A26222AE7}" srcOrd="10" destOrd="0" presId="urn:microsoft.com/office/officeart/2005/8/layout/list1"/>
    <dgm:cxn modelId="{2CBEF56B-9112-43C6-AC11-F821E41D4E55}" type="presParOf" srcId="{2A9E5141-57F2-4513-BDB4-38EEFCD64F4B}" destId="{748DA956-20D3-47FE-A8FA-54C61CC2B36A}" srcOrd="11" destOrd="0" presId="urn:microsoft.com/office/officeart/2005/8/layout/list1"/>
    <dgm:cxn modelId="{80817D57-2190-410B-9624-6D804E2DE6CA}" type="presParOf" srcId="{2A9E5141-57F2-4513-BDB4-38EEFCD64F4B}" destId="{85A65C87-3D97-41F7-AB25-0E1393DAA8AB}" srcOrd="12" destOrd="0" presId="urn:microsoft.com/office/officeart/2005/8/layout/list1"/>
    <dgm:cxn modelId="{73B72E55-2972-44D4-AAD1-D92FF694285C}" type="presParOf" srcId="{85A65C87-3D97-41F7-AB25-0E1393DAA8AB}" destId="{F828B9DE-C630-4FCD-8428-6043301E4886}" srcOrd="0" destOrd="0" presId="urn:microsoft.com/office/officeart/2005/8/layout/list1"/>
    <dgm:cxn modelId="{ED583858-99DC-4649-A0D9-92920260584F}" type="presParOf" srcId="{85A65C87-3D97-41F7-AB25-0E1393DAA8AB}" destId="{AEC83111-26DC-413F-AAFF-CFC77629AE34}" srcOrd="1" destOrd="0" presId="urn:microsoft.com/office/officeart/2005/8/layout/list1"/>
    <dgm:cxn modelId="{E056227C-67A0-4C97-9528-023849BF6C7E}" type="presParOf" srcId="{2A9E5141-57F2-4513-BDB4-38EEFCD64F4B}" destId="{9C0D51CE-A0CB-4C5F-8FF0-E1C9246D4D8F}" srcOrd="13" destOrd="0" presId="urn:microsoft.com/office/officeart/2005/8/layout/list1"/>
    <dgm:cxn modelId="{9C7D7426-B387-4B37-A731-CAB81CE94D20}" type="presParOf" srcId="{2A9E5141-57F2-4513-BDB4-38EEFCD64F4B}" destId="{57A60454-84D6-4BED-BEC9-12B070F1FC2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58595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DE7E26"/>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004E7D"/>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B94197"/>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75ED350A-5613-4C2D-AC5E-71B325FFEAC6}">
      <dgm:prSet phldrT="[Text]" custT="1"/>
      <dgm:spPr>
        <a:solidFill>
          <a:srgbClr val="6DBE4B"/>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t>
        <a:bodyPr/>
        <a:lstStyle/>
        <a:p>
          <a:endParaRPr lang="en-US"/>
        </a:p>
      </dgm:t>
    </dgm:pt>
    <dgm:pt modelId="{0FD65D73-E41D-4B3E-92E7-7F2830D8FEF0}" type="pres">
      <dgm:prSet presAssocID="{0B9543FD-99A4-4C4A-A098-21B46D24820E}" presName="node" presStyleLbl="node1" presStyleIdx="0" presStyleCnt="6">
        <dgm:presLayoutVars>
          <dgm:bulletEnabled val="1"/>
        </dgm:presLayoutVars>
      </dgm:prSet>
      <dgm:spPr/>
      <dgm:t>
        <a:bodyPr/>
        <a:lstStyle/>
        <a:p>
          <a:endParaRPr lang="en-US"/>
        </a:p>
      </dgm:t>
    </dgm:pt>
    <dgm:pt modelId="{3535CC49-A102-4D8A-AEB6-B175CBD08E0C}" type="pres">
      <dgm:prSet presAssocID="{F1488B6C-3B50-406B-BEB2-12756F04A7D4}" presName="sibTrans" presStyleCnt="0"/>
      <dgm:spPr/>
    </dgm:pt>
    <dgm:pt modelId="{B0C99F12-FC81-415D-AEAD-4E552DEABC5C}" type="pres">
      <dgm:prSet presAssocID="{D8C1DA9E-C270-47F3-8537-BEC065CD2B7B}" presName="node" presStyleLbl="node1" presStyleIdx="1" presStyleCnt="6">
        <dgm:presLayoutVars>
          <dgm:bulletEnabled val="1"/>
        </dgm:presLayoutVars>
      </dgm:prSet>
      <dgm:spPr/>
      <dgm:t>
        <a:bodyPr/>
        <a:lstStyle/>
        <a:p>
          <a:endParaRPr lang="en-US"/>
        </a:p>
      </dgm:t>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2" presStyleCnt="6">
        <dgm:presLayoutVars>
          <dgm:bulletEnabled val="1"/>
        </dgm:presLayoutVars>
      </dgm:prSet>
      <dgm:spPr/>
      <dgm:t>
        <a:bodyPr/>
        <a:lstStyle/>
        <a:p>
          <a:endParaRPr lang="en-US"/>
        </a:p>
      </dgm:t>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3" presStyleCnt="6">
        <dgm:presLayoutVars>
          <dgm:bulletEnabled val="1"/>
        </dgm:presLayoutVars>
      </dgm:prSet>
      <dgm:spPr/>
      <dgm:t>
        <a:bodyPr/>
        <a:lstStyle/>
        <a:p>
          <a:endParaRPr lang="en-US"/>
        </a:p>
      </dgm:t>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4" presStyleCnt="6">
        <dgm:presLayoutVars>
          <dgm:bulletEnabled val="1"/>
        </dgm:presLayoutVars>
      </dgm:prSet>
      <dgm:spPr/>
      <dgm:t>
        <a:bodyPr/>
        <a:lstStyle/>
        <a:p>
          <a:endParaRPr lang="en-US"/>
        </a:p>
      </dgm:t>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5" presStyleCnt="6">
        <dgm:presLayoutVars>
          <dgm:bulletEnabled val="1"/>
        </dgm:presLayoutVars>
      </dgm:prSet>
      <dgm:spPr/>
      <dgm:t>
        <a:bodyPr/>
        <a:lstStyle/>
        <a:p>
          <a:endParaRPr lang="en-US"/>
        </a:p>
      </dgm:t>
    </dgm:pt>
  </dgm:ptLst>
  <dgm:cxnLst>
    <dgm:cxn modelId="{A073F23F-B6FA-4747-9058-21005B902473}" srcId="{2C3B3EE8-1974-4721-AEB7-E3A2FDF93822}" destId="{DE383FB6-D40C-4A6E-8EA2-CB8670B3E289}" srcOrd="4" destOrd="0" parTransId="{8002DC73-3526-47C2-A76E-49BB41116437}" sibTransId="{F4C14619-512F-47BD-998D-77955E0F118B}"/>
    <dgm:cxn modelId="{2B994281-7926-45FA-AA47-C4891D12FD48}" type="presOf" srcId="{75ED350A-5613-4C2D-AC5E-71B325FFEAC6}" destId="{F8FCE1B0-A15B-4784-82E6-5BFC1F3402C4}" srcOrd="0" destOrd="0" presId="urn:microsoft.com/office/officeart/2005/8/layout/default"/>
    <dgm:cxn modelId="{4DBC5C12-1D8F-4DD9-A1F7-916F05B1C183}" type="presOf" srcId="{D8C1DA9E-C270-47F3-8537-BEC065CD2B7B}" destId="{B0C99F12-FC81-415D-AEAD-4E552DEABC5C}" srcOrd="0" destOrd="0" presId="urn:microsoft.com/office/officeart/2005/8/layout/default"/>
    <dgm:cxn modelId="{455C3D6A-6EA4-453A-9DCD-288D4A82C096}" srcId="{2C3B3EE8-1974-4721-AEB7-E3A2FDF93822}" destId="{D8C1DA9E-C270-47F3-8537-BEC065CD2B7B}" srcOrd="1" destOrd="0" parTransId="{B4F67637-F831-43C2-AE1B-6B0E8909F146}" sibTransId="{860E649F-81FB-40C4-89D6-7DFC5757FB58}"/>
    <dgm:cxn modelId="{5D516D09-2290-41E0-B543-E949DA7A0D98}" srcId="{2C3B3EE8-1974-4721-AEB7-E3A2FDF93822}" destId="{75ED350A-5613-4C2D-AC5E-71B325FFEAC6}" srcOrd="5" destOrd="0" parTransId="{53771AC9-C7A3-43AA-ADCA-AFA4AC282B80}" sibTransId="{0839E074-6D97-4F17-BD0D-5AE3195D60AA}"/>
    <dgm:cxn modelId="{9F177B98-E774-4EDF-B051-847E236F5269}" srcId="{2C3B3EE8-1974-4721-AEB7-E3A2FDF93822}" destId="{0B9543FD-99A4-4C4A-A098-21B46D24820E}" srcOrd="0" destOrd="0" parTransId="{F4417A6B-46D0-4F0B-8DDB-878FB21C5513}" sibTransId="{F1488B6C-3B50-406B-BEB2-12756F04A7D4}"/>
    <dgm:cxn modelId="{3DA3A869-B775-4476-871E-902837DF26BA}" type="presOf" srcId="{DE383FB6-D40C-4A6E-8EA2-CB8670B3E289}" destId="{799B4B1F-19A5-4028-A572-1E0AD4FB66AD}" srcOrd="0" destOrd="0" presId="urn:microsoft.com/office/officeart/2005/8/layout/default"/>
    <dgm:cxn modelId="{99DFE020-B470-4FD6-A2DC-8348F21B3E3B}" srcId="{2C3B3EE8-1974-4721-AEB7-E3A2FDF93822}" destId="{04FF30B7-BDDE-48C1-A20F-CEA2F054D3B1}" srcOrd="2" destOrd="0" parTransId="{E179DA5B-140C-471A-898C-4657F12B06A0}" sibTransId="{EB68A225-BE81-4DC1-81B8-068F9FE0209B}"/>
    <dgm:cxn modelId="{E837D49C-A4BE-41F6-BDFE-41DEB002EE35}" srcId="{2C3B3EE8-1974-4721-AEB7-E3A2FDF93822}" destId="{AD7597D9-ABC0-4EC3-89D4-C86B04A32E7F}" srcOrd="3" destOrd="0" parTransId="{932C53C4-E6BC-41AB-8C09-81B754E85075}" sibTransId="{5FAC9170-D1B7-4418-89E1-393E128A5BFA}"/>
    <dgm:cxn modelId="{DDBA444A-B740-40E9-82AF-55FD48683212}" type="presOf" srcId="{0B9543FD-99A4-4C4A-A098-21B46D24820E}" destId="{0FD65D73-E41D-4B3E-92E7-7F2830D8FEF0}"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AF2BE1AA-4C93-404B-B540-1BDCFB8D48BD}" type="presOf" srcId="{2C3B3EE8-1974-4721-AEB7-E3A2FDF93822}" destId="{8E94DB06-A882-425C-B771-3778FC160372}" srcOrd="0" destOrd="0" presId="urn:microsoft.com/office/officeart/2005/8/layout/default"/>
    <dgm:cxn modelId="{212BF699-63EA-40ED-9BDD-8ED593496707}" type="presOf" srcId="{AD7597D9-ABC0-4EC3-89D4-C86B04A32E7F}" destId="{5927B7F6-1A6B-4BE6-9A00-80A8F3451E16}"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990C8A6C-D149-4330-A646-22D1E47E180B}" type="presParOf" srcId="{8E94DB06-A882-425C-B771-3778FC160372}" destId="{B0C99F12-FC81-415D-AEAD-4E552DEABC5C}" srcOrd="2" destOrd="0" presId="urn:microsoft.com/office/officeart/2005/8/layout/default"/>
    <dgm:cxn modelId="{A6338025-C737-4DE7-B726-A19AABC8FBDD}" type="presParOf" srcId="{8E94DB06-A882-425C-B771-3778FC160372}" destId="{1A80CB66-F6F8-4D2B-A0F6-D7E51B69A853}" srcOrd="3" destOrd="0" presId="urn:microsoft.com/office/officeart/2005/8/layout/default"/>
    <dgm:cxn modelId="{296ECE5A-191C-490B-8189-D5E32408D67D}" type="presParOf" srcId="{8E94DB06-A882-425C-B771-3778FC160372}" destId="{2EEFF565-0FA5-4AFE-8EC9-CF46641B257F}" srcOrd="4" destOrd="0" presId="urn:microsoft.com/office/officeart/2005/8/layout/default"/>
    <dgm:cxn modelId="{1723EBED-DB26-42EA-A03A-E1F7E6C99A98}" type="presParOf" srcId="{8E94DB06-A882-425C-B771-3778FC160372}" destId="{3531B753-653F-4E59-B2F5-08469469C2DA}" srcOrd="5" destOrd="0" presId="urn:microsoft.com/office/officeart/2005/8/layout/default"/>
    <dgm:cxn modelId="{9C8C247E-C18C-4EC2-AF61-A954A8DA53B9}" type="presParOf" srcId="{8E94DB06-A882-425C-B771-3778FC160372}" destId="{5927B7F6-1A6B-4BE6-9A00-80A8F3451E16}" srcOrd="6" destOrd="0" presId="urn:microsoft.com/office/officeart/2005/8/layout/default"/>
    <dgm:cxn modelId="{A5DE739B-9A8C-4E43-A445-48F16FFD54B2}" type="presParOf" srcId="{8E94DB06-A882-425C-B771-3778FC160372}" destId="{ED234A13-193D-4539-ADE1-4E21D01069A4}" srcOrd="7" destOrd="0" presId="urn:microsoft.com/office/officeart/2005/8/layout/default"/>
    <dgm:cxn modelId="{40ECB347-707C-4C03-9ED3-4CADFE0A2612}" type="presParOf" srcId="{8E94DB06-A882-425C-B771-3778FC160372}" destId="{799B4B1F-19A5-4028-A572-1E0AD4FB66AD}" srcOrd="8" destOrd="0" presId="urn:microsoft.com/office/officeart/2005/8/layout/default"/>
    <dgm:cxn modelId="{25D1CC27-56ED-48E0-A64C-C23E492A1BB1}" type="presParOf" srcId="{8E94DB06-A882-425C-B771-3778FC160372}" destId="{6AD71644-83C8-4E5A-AA6A-F692A90E17DF}" srcOrd="9" destOrd="0" presId="urn:microsoft.com/office/officeart/2005/8/layout/default"/>
    <dgm:cxn modelId="{40F0C02C-5D4A-4746-9693-D7519CB4B872}" type="presParOf" srcId="{8E94DB06-A882-425C-B771-3778FC160372}" destId="{F8FCE1B0-A15B-4784-82E6-5BFC1F3402C4}"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D25BAA-346E-44AD-993C-8C5CC4C668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B54FCE8-71CC-4A21-B97C-1D94D4F2179D}">
      <dgm:prSet phldrT="[Text]" custT="1"/>
      <dgm:spPr>
        <a:solidFill>
          <a:srgbClr val="004E7D"/>
        </a:solidFill>
      </dgm:spPr>
      <dgm:t>
        <a:bodyPr/>
        <a:lstStyle/>
        <a:p>
          <a:pPr algn="ctr"/>
          <a:r>
            <a:rPr lang="en-US" sz="2400" dirty="0">
              <a:latin typeface="Arial" panose="020B0604020202020204" pitchFamily="34" charset="0"/>
              <a:cs typeface="Arial" panose="020B0604020202020204" pitchFamily="34" charset="0"/>
            </a:rPr>
            <a:t>Residency requirements usually apply</a:t>
          </a:r>
          <a:endParaRPr lang="en-US" sz="2400" dirty="0"/>
        </a:p>
      </dgm:t>
    </dgm:pt>
    <dgm:pt modelId="{2EEE4AD9-704A-478F-85FD-F606B8C53878}" type="parTrans" cxnId="{A4062F91-7FEC-432D-B6BD-FC08FBD36BC7}">
      <dgm:prSet/>
      <dgm:spPr/>
      <dgm:t>
        <a:bodyPr/>
        <a:lstStyle/>
        <a:p>
          <a:endParaRPr lang="en-US"/>
        </a:p>
      </dgm:t>
    </dgm:pt>
    <dgm:pt modelId="{9FA4D677-1C38-4958-9A5A-732AB76D1630}" type="sibTrans" cxnId="{A4062F91-7FEC-432D-B6BD-FC08FBD36BC7}">
      <dgm:prSet/>
      <dgm:spPr/>
      <dgm:t>
        <a:bodyPr/>
        <a:lstStyle/>
        <a:p>
          <a:endParaRPr lang="en-US"/>
        </a:p>
      </dgm:t>
    </dgm:pt>
    <dgm:pt modelId="{15472666-14FD-4E66-90A5-59282B796D60}">
      <dgm:prSet phldrT="[Text]" custT="1"/>
      <dgm:spPr>
        <a:solidFill>
          <a:srgbClr val="004E7D"/>
        </a:solidFill>
      </dgm:spPr>
      <dgm:t>
        <a:bodyPr/>
        <a:lstStyle/>
        <a:p>
          <a:pPr algn="ctr"/>
          <a:r>
            <a:rPr lang="en-US" sz="2400" dirty="0">
              <a:latin typeface="Arial" panose="020B0604020202020204" pitchFamily="34" charset="0"/>
              <a:cs typeface="Arial" panose="020B0604020202020204" pitchFamily="34" charset="0"/>
            </a:rPr>
            <a:t>Aid may be provided based 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both merit and need</a:t>
          </a:r>
          <a:endParaRPr lang="en-US" sz="2400" dirty="0"/>
        </a:p>
      </dgm:t>
    </dgm:pt>
    <dgm:pt modelId="{954D7FBD-B0BB-4A78-A2B6-210A17D7EA9B}" type="parTrans" cxnId="{0849ECBC-EEDE-407B-8F67-8788896B915D}">
      <dgm:prSet/>
      <dgm:spPr/>
      <dgm:t>
        <a:bodyPr/>
        <a:lstStyle/>
        <a:p>
          <a:endParaRPr lang="en-US"/>
        </a:p>
      </dgm:t>
    </dgm:pt>
    <dgm:pt modelId="{301CCDC2-296D-42B0-AA1A-592AF1F9AECD}" type="sibTrans" cxnId="{0849ECBC-EEDE-407B-8F67-8788896B915D}">
      <dgm:prSet/>
      <dgm:spPr/>
      <dgm:t>
        <a:bodyPr/>
        <a:lstStyle/>
        <a:p>
          <a:endParaRPr lang="en-US"/>
        </a:p>
      </dgm:t>
    </dgm:pt>
    <dgm:pt modelId="{B4014945-0B1F-4BCE-BB67-8F802D92601B}">
      <dgm:prSet phldrT="[Text]" custT="1"/>
      <dgm:spPr>
        <a:solidFill>
          <a:srgbClr val="004E7D"/>
        </a:solidFill>
      </dgm:spPr>
      <dgm:t>
        <a:bodyPr/>
        <a:lstStyle/>
        <a:p>
          <a:pPr algn="ctr"/>
          <a:r>
            <a:rPr lang="en-US" sz="2400" dirty="0">
              <a:latin typeface="Arial" panose="020B0604020202020204" pitchFamily="34" charset="0"/>
              <a:cs typeface="Arial" panose="020B0604020202020204" pitchFamily="34" charset="0"/>
            </a:rPr>
            <a:t>Use information from the FAFSA                          and/or state aid applications</a:t>
          </a:r>
          <a:endParaRPr lang="en-US" sz="2400" dirty="0"/>
        </a:p>
      </dgm:t>
    </dgm:pt>
    <dgm:pt modelId="{029648E2-C632-4E8B-80FF-B4641177B5CB}" type="parTrans" cxnId="{99DC4B92-4074-4460-B198-BA28AC8657B3}">
      <dgm:prSet/>
      <dgm:spPr/>
      <dgm:t>
        <a:bodyPr/>
        <a:lstStyle/>
        <a:p>
          <a:endParaRPr lang="en-US"/>
        </a:p>
      </dgm:t>
    </dgm:pt>
    <dgm:pt modelId="{2173F920-44AD-40B9-A613-3E19C5AA9484}" type="sibTrans" cxnId="{99DC4B92-4074-4460-B198-BA28AC8657B3}">
      <dgm:prSet/>
      <dgm:spPr/>
      <dgm:t>
        <a:bodyPr/>
        <a:lstStyle/>
        <a:p>
          <a:endParaRPr lang="en-US"/>
        </a:p>
      </dgm:t>
    </dgm:pt>
    <dgm:pt modelId="{9C56D217-0ED6-463D-8B80-157636739DB4}">
      <dgm:prSet phldrT="[Text]" custT="1"/>
      <dgm:spPr>
        <a:solidFill>
          <a:srgbClr val="004E7D"/>
        </a:solidFill>
      </dgm:spPr>
      <dgm:t>
        <a:bodyPr/>
        <a:lstStyle/>
        <a:p>
          <a:pPr algn="ctr"/>
          <a:r>
            <a:rPr lang="en-US" sz="2400" dirty="0">
              <a:latin typeface="Arial" panose="020B0604020202020204" pitchFamily="34" charset="0"/>
              <a:cs typeface="Arial" panose="020B0604020202020204" pitchFamily="34" charset="0"/>
            </a:rPr>
            <a:t>Deadlines vary by state</a:t>
          </a:r>
        </a:p>
      </dgm:t>
    </dgm:pt>
    <dgm:pt modelId="{C3876975-2462-40F5-AE03-1A7E80DD7AF3}" type="parTrans" cxnId="{3EE4278F-409B-4809-BD3E-8F028E303DEB}">
      <dgm:prSet/>
      <dgm:spPr/>
      <dgm:t>
        <a:bodyPr/>
        <a:lstStyle/>
        <a:p>
          <a:endParaRPr lang="en-US"/>
        </a:p>
      </dgm:t>
    </dgm:pt>
    <dgm:pt modelId="{4D9C7DA4-AB28-45DB-9A08-FB2F68F0D48F}" type="sibTrans" cxnId="{3EE4278F-409B-4809-BD3E-8F028E303DEB}">
      <dgm:prSet/>
      <dgm:spPr/>
      <dgm:t>
        <a:bodyPr/>
        <a:lstStyle/>
        <a:p>
          <a:endParaRPr lang="en-US"/>
        </a:p>
      </dgm:t>
    </dgm:pt>
    <dgm:pt modelId="{CBEE55C5-32F6-4664-BC94-A0FA083DCAEA}" type="pres">
      <dgm:prSet presAssocID="{75D25BAA-346E-44AD-993C-8C5CC4C668D9}" presName="linear" presStyleCnt="0">
        <dgm:presLayoutVars>
          <dgm:dir/>
          <dgm:animLvl val="lvl"/>
          <dgm:resizeHandles val="exact"/>
        </dgm:presLayoutVars>
      </dgm:prSet>
      <dgm:spPr/>
      <dgm:t>
        <a:bodyPr/>
        <a:lstStyle/>
        <a:p>
          <a:endParaRPr lang="en-US"/>
        </a:p>
      </dgm:t>
    </dgm:pt>
    <dgm:pt modelId="{18F39910-6FF9-45CE-923F-DF312CBDAA37}" type="pres">
      <dgm:prSet presAssocID="{2B54FCE8-71CC-4A21-B97C-1D94D4F2179D}" presName="parentLin" presStyleCnt="0"/>
      <dgm:spPr/>
    </dgm:pt>
    <dgm:pt modelId="{767A1CA5-6793-4667-BF5E-EE969BBED722}" type="pres">
      <dgm:prSet presAssocID="{2B54FCE8-71CC-4A21-B97C-1D94D4F2179D}" presName="parentLeftMargin" presStyleLbl="node1" presStyleIdx="0" presStyleCnt="4"/>
      <dgm:spPr/>
      <dgm:t>
        <a:bodyPr/>
        <a:lstStyle/>
        <a:p>
          <a:endParaRPr lang="en-US"/>
        </a:p>
      </dgm:t>
    </dgm:pt>
    <dgm:pt modelId="{F3FB1A91-22BB-4DA1-AF64-CE0E19B66442}" type="pres">
      <dgm:prSet presAssocID="{2B54FCE8-71CC-4A21-B97C-1D94D4F2179D}" presName="parentText" presStyleLbl="node1" presStyleIdx="0" presStyleCnt="4" custScaleX="128951">
        <dgm:presLayoutVars>
          <dgm:chMax val="0"/>
          <dgm:bulletEnabled val="1"/>
        </dgm:presLayoutVars>
      </dgm:prSet>
      <dgm:spPr/>
      <dgm:t>
        <a:bodyPr/>
        <a:lstStyle/>
        <a:p>
          <a:endParaRPr lang="en-US"/>
        </a:p>
      </dgm:t>
    </dgm:pt>
    <dgm:pt modelId="{5E6DF587-9B88-4C59-A9EB-FC1E4EBBD6BA}" type="pres">
      <dgm:prSet presAssocID="{2B54FCE8-71CC-4A21-B97C-1D94D4F2179D}" presName="negativeSpace" presStyleCnt="0"/>
      <dgm:spPr/>
    </dgm:pt>
    <dgm:pt modelId="{8E8E8676-D5B2-4CAA-A25D-0FF1EBD9189E}" type="pres">
      <dgm:prSet presAssocID="{2B54FCE8-71CC-4A21-B97C-1D94D4F2179D}" presName="childText" presStyleLbl="conFgAcc1" presStyleIdx="0" presStyleCnt="4">
        <dgm:presLayoutVars>
          <dgm:bulletEnabled val="1"/>
        </dgm:presLayoutVars>
      </dgm:prSet>
      <dgm:spPr/>
    </dgm:pt>
    <dgm:pt modelId="{525A0CA9-60AF-4C66-9F5B-089F2A23F039}" type="pres">
      <dgm:prSet presAssocID="{9FA4D677-1C38-4958-9A5A-732AB76D1630}" presName="spaceBetweenRectangles" presStyleCnt="0"/>
      <dgm:spPr/>
    </dgm:pt>
    <dgm:pt modelId="{A3374971-DFB5-4AFC-A9DB-7D6D10D897B7}" type="pres">
      <dgm:prSet presAssocID="{15472666-14FD-4E66-90A5-59282B796D60}" presName="parentLin" presStyleCnt="0"/>
      <dgm:spPr/>
    </dgm:pt>
    <dgm:pt modelId="{2E628566-13EB-476E-A137-724BF0DFEACF}" type="pres">
      <dgm:prSet presAssocID="{15472666-14FD-4E66-90A5-59282B796D60}" presName="parentLeftMargin" presStyleLbl="node1" presStyleIdx="0" presStyleCnt="4"/>
      <dgm:spPr/>
      <dgm:t>
        <a:bodyPr/>
        <a:lstStyle/>
        <a:p>
          <a:endParaRPr lang="en-US"/>
        </a:p>
      </dgm:t>
    </dgm:pt>
    <dgm:pt modelId="{3CC87CCC-747F-46EF-ACDA-D74B276EBF50}" type="pres">
      <dgm:prSet presAssocID="{15472666-14FD-4E66-90A5-59282B796D60}" presName="parentText" presStyleLbl="node1" presStyleIdx="1" presStyleCnt="4" custScaleX="128951">
        <dgm:presLayoutVars>
          <dgm:chMax val="0"/>
          <dgm:bulletEnabled val="1"/>
        </dgm:presLayoutVars>
      </dgm:prSet>
      <dgm:spPr/>
      <dgm:t>
        <a:bodyPr/>
        <a:lstStyle/>
        <a:p>
          <a:endParaRPr lang="en-US"/>
        </a:p>
      </dgm:t>
    </dgm:pt>
    <dgm:pt modelId="{B79A34C0-9075-427D-948A-3ED5B72197BD}" type="pres">
      <dgm:prSet presAssocID="{15472666-14FD-4E66-90A5-59282B796D60}" presName="negativeSpace" presStyleCnt="0"/>
      <dgm:spPr/>
    </dgm:pt>
    <dgm:pt modelId="{35237E15-EC5D-4841-92AD-9EEF37C193D8}" type="pres">
      <dgm:prSet presAssocID="{15472666-14FD-4E66-90A5-59282B796D60}" presName="childText" presStyleLbl="conFgAcc1" presStyleIdx="1" presStyleCnt="4">
        <dgm:presLayoutVars>
          <dgm:bulletEnabled val="1"/>
        </dgm:presLayoutVars>
      </dgm:prSet>
      <dgm:spPr/>
    </dgm:pt>
    <dgm:pt modelId="{05A006AE-B9E5-4219-B036-532C367B32B6}" type="pres">
      <dgm:prSet presAssocID="{301CCDC2-296D-42B0-AA1A-592AF1F9AECD}" presName="spaceBetweenRectangles" presStyleCnt="0"/>
      <dgm:spPr/>
    </dgm:pt>
    <dgm:pt modelId="{0B5DBBC5-F615-4EA5-8BCC-2C720069756A}" type="pres">
      <dgm:prSet presAssocID="{B4014945-0B1F-4BCE-BB67-8F802D92601B}" presName="parentLin" presStyleCnt="0"/>
      <dgm:spPr/>
    </dgm:pt>
    <dgm:pt modelId="{D88E2D2E-9A71-4524-8B8A-DAE51A68E663}" type="pres">
      <dgm:prSet presAssocID="{B4014945-0B1F-4BCE-BB67-8F802D92601B}" presName="parentLeftMargin" presStyleLbl="node1" presStyleIdx="1" presStyleCnt="4"/>
      <dgm:spPr/>
      <dgm:t>
        <a:bodyPr/>
        <a:lstStyle/>
        <a:p>
          <a:endParaRPr lang="en-US"/>
        </a:p>
      </dgm:t>
    </dgm:pt>
    <dgm:pt modelId="{990CE03F-D81A-4093-A587-59A07ADA01CF}" type="pres">
      <dgm:prSet presAssocID="{B4014945-0B1F-4BCE-BB67-8F802D92601B}" presName="parentText" presStyleLbl="node1" presStyleIdx="2" presStyleCnt="4" custScaleX="128951">
        <dgm:presLayoutVars>
          <dgm:chMax val="0"/>
          <dgm:bulletEnabled val="1"/>
        </dgm:presLayoutVars>
      </dgm:prSet>
      <dgm:spPr/>
      <dgm:t>
        <a:bodyPr/>
        <a:lstStyle/>
        <a:p>
          <a:endParaRPr lang="en-US"/>
        </a:p>
      </dgm:t>
    </dgm:pt>
    <dgm:pt modelId="{ECB724E5-DACB-4533-A399-C37BE7C5A961}" type="pres">
      <dgm:prSet presAssocID="{B4014945-0B1F-4BCE-BB67-8F802D92601B}" presName="negativeSpace" presStyleCnt="0"/>
      <dgm:spPr/>
    </dgm:pt>
    <dgm:pt modelId="{FF206E91-820A-494B-9F17-5730EDA45F3D}" type="pres">
      <dgm:prSet presAssocID="{B4014945-0B1F-4BCE-BB67-8F802D92601B}" presName="childText" presStyleLbl="conFgAcc1" presStyleIdx="2" presStyleCnt="4">
        <dgm:presLayoutVars>
          <dgm:bulletEnabled val="1"/>
        </dgm:presLayoutVars>
      </dgm:prSet>
      <dgm:spPr/>
    </dgm:pt>
    <dgm:pt modelId="{905C3AC2-A15D-4AA2-9DD8-718501BD03E8}" type="pres">
      <dgm:prSet presAssocID="{2173F920-44AD-40B9-A613-3E19C5AA9484}" presName="spaceBetweenRectangles" presStyleCnt="0"/>
      <dgm:spPr/>
    </dgm:pt>
    <dgm:pt modelId="{F4438382-34E7-42E0-B90F-6FD9F42204AA}" type="pres">
      <dgm:prSet presAssocID="{9C56D217-0ED6-463D-8B80-157636739DB4}" presName="parentLin" presStyleCnt="0"/>
      <dgm:spPr/>
    </dgm:pt>
    <dgm:pt modelId="{994652A8-F917-48BE-97AB-4A157F791A16}" type="pres">
      <dgm:prSet presAssocID="{9C56D217-0ED6-463D-8B80-157636739DB4}" presName="parentLeftMargin" presStyleLbl="node1" presStyleIdx="2" presStyleCnt="4"/>
      <dgm:spPr/>
      <dgm:t>
        <a:bodyPr/>
        <a:lstStyle/>
        <a:p>
          <a:endParaRPr lang="en-US"/>
        </a:p>
      </dgm:t>
    </dgm:pt>
    <dgm:pt modelId="{D850D7B9-887F-4915-B301-2B1D6F79C9B6}" type="pres">
      <dgm:prSet presAssocID="{9C56D217-0ED6-463D-8B80-157636739DB4}" presName="parentText" presStyleLbl="node1" presStyleIdx="3" presStyleCnt="4" custScaleX="128951">
        <dgm:presLayoutVars>
          <dgm:chMax val="0"/>
          <dgm:bulletEnabled val="1"/>
        </dgm:presLayoutVars>
      </dgm:prSet>
      <dgm:spPr/>
      <dgm:t>
        <a:bodyPr/>
        <a:lstStyle/>
        <a:p>
          <a:endParaRPr lang="en-US"/>
        </a:p>
      </dgm:t>
    </dgm:pt>
    <dgm:pt modelId="{96E9B024-8192-4BB3-90BC-6F5E58DB8E3B}" type="pres">
      <dgm:prSet presAssocID="{9C56D217-0ED6-463D-8B80-157636739DB4}" presName="negativeSpace" presStyleCnt="0"/>
      <dgm:spPr/>
    </dgm:pt>
    <dgm:pt modelId="{778C2142-6B6C-4AF9-9B50-FEE5414E21E6}" type="pres">
      <dgm:prSet presAssocID="{9C56D217-0ED6-463D-8B80-157636739DB4}" presName="childText" presStyleLbl="conFgAcc1" presStyleIdx="3" presStyleCnt="4">
        <dgm:presLayoutVars>
          <dgm:bulletEnabled val="1"/>
        </dgm:presLayoutVars>
      </dgm:prSet>
      <dgm:spPr/>
    </dgm:pt>
  </dgm:ptLst>
  <dgm:cxnLst>
    <dgm:cxn modelId="{F0141D06-57BC-4488-B3EB-7ABC0FF5852B}" type="presOf" srcId="{15472666-14FD-4E66-90A5-59282B796D60}" destId="{2E628566-13EB-476E-A137-724BF0DFEACF}" srcOrd="0" destOrd="0" presId="urn:microsoft.com/office/officeart/2005/8/layout/list1"/>
    <dgm:cxn modelId="{3800003E-8B3B-422C-8177-B0E15DA2733D}" type="presOf" srcId="{B4014945-0B1F-4BCE-BB67-8F802D92601B}" destId="{D88E2D2E-9A71-4524-8B8A-DAE51A68E663}" srcOrd="0" destOrd="0" presId="urn:microsoft.com/office/officeart/2005/8/layout/list1"/>
    <dgm:cxn modelId="{5936BD0F-593B-4483-B206-A8474B7DBB00}" type="presOf" srcId="{B4014945-0B1F-4BCE-BB67-8F802D92601B}" destId="{990CE03F-D81A-4093-A587-59A07ADA01CF}" srcOrd="1" destOrd="0" presId="urn:microsoft.com/office/officeart/2005/8/layout/list1"/>
    <dgm:cxn modelId="{6976FBE6-1AEE-4A01-8DE0-448FF58A2F09}" type="presOf" srcId="{2B54FCE8-71CC-4A21-B97C-1D94D4F2179D}" destId="{F3FB1A91-22BB-4DA1-AF64-CE0E19B66442}" srcOrd="1" destOrd="0" presId="urn:microsoft.com/office/officeart/2005/8/layout/list1"/>
    <dgm:cxn modelId="{6A1A7220-153C-4E8B-B446-DCE52AA5D229}" type="presOf" srcId="{75D25BAA-346E-44AD-993C-8C5CC4C668D9}" destId="{CBEE55C5-32F6-4664-BC94-A0FA083DCAEA}" srcOrd="0" destOrd="0" presId="urn:microsoft.com/office/officeart/2005/8/layout/list1"/>
    <dgm:cxn modelId="{3EE4278F-409B-4809-BD3E-8F028E303DEB}" srcId="{75D25BAA-346E-44AD-993C-8C5CC4C668D9}" destId="{9C56D217-0ED6-463D-8B80-157636739DB4}" srcOrd="3" destOrd="0" parTransId="{C3876975-2462-40F5-AE03-1A7E80DD7AF3}" sibTransId="{4D9C7DA4-AB28-45DB-9A08-FB2F68F0D48F}"/>
    <dgm:cxn modelId="{A4062F91-7FEC-432D-B6BD-FC08FBD36BC7}" srcId="{75D25BAA-346E-44AD-993C-8C5CC4C668D9}" destId="{2B54FCE8-71CC-4A21-B97C-1D94D4F2179D}" srcOrd="0" destOrd="0" parTransId="{2EEE4AD9-704A-478F-85FD-F606B8C53878}" sibTransId="{9FA4D677-1C38-4958-9A5A-732AB76D1630}"/>
    <dgm:cxn modelId="{502E11C8-3773-4A3C-9FF9-727D319FB1DD}" type="presOf" srcId="{9C56D217-0ED6-463D-8B80-157636739DB4}" destId="{994652A8-F917-48BE-97AB-4A157F791A16}" srcOrd="0" destOrd="0" presId="urn:microsoft.com/office/officeart/2005/8/layout/list1"/>
    <dgm:cxn modelId="{B1333AE1-D7C6-49B3-A8BD-BD5D142CB49E}" type="presOf" srcId="{9C56D217-0ED6-463D-8B80-157636739DB4}" destId="{D850D7B9-887F-4915-B301-2B1D6F79C9B6}" srcOrd="1" destOrd="0" presId="urn:microsoft.com/office/officeart/2005/8/layout/list1"/>
    <dgm:cxn modelId="{47148A12-D109-4F0D-8292-7073E775324A}" type="presOf" srcId="{15472666-14FD-4E66-90A5-59282B796D60}" destId="{3CC87CCC-747F-46EF-ACDA-D74B276EBF50}" srcOrd="1" destOrd="0" presId="urn:microsoft.com/office/officeart/2005/8/layout/list1"/>
    <dgm:cxn modelId="{0849ECBC-EEDE-407B-8F67-8788896B915D}" srcId="{75D25BAA-346E-44AD-993C-8C5CC4C668D9}" destId="{15472666-14FD-4E66-90A5-59282B796D60}" srcOrd="1" destOrd="0" parTransId="{954D7FBD-B0BB-4A78-A2B6-210A17D7EA9B}" sibTransId="{301CCDC2-296D-42B0-AA1A-592AF1F9AECD}"/>
    <dgm:cxn modelId="{C9013F29-D634-4451-AD28-ED6CC82051BE}" type="presOf" srcId="{2B54FCE8-71CC-4A21-B97C-1D94D4F2179D}" destId="{767A1CA5-6793-4667-BF5E-EE969BBED722}" srcOrd="0" destOrd="0" presId="urn:microsoft.com/office/officeart/2005/8/layout/list1"/>
    <dgm:cxn modelId="{99DC4B92-4074-4460-B198-BA28AC8657B3}" srcId="{75D25BAA-346E-44AD-993C-8C5CC4C668D9}" destId="{B4014945-0B1F-4BCE-BB67-8F802D92601B}" srcOrd="2" destOrd="0" parTransId="{029648E2-C632-4E8B-80FF-B4641177B5CB}" sibTransId="{2173F920-44AD-40B9-A613-3E19C5AA9484}"/>
    <dgm:cxn modelId="{983F61D2-367F-49E6-83F7-F031AA650E99}" type="presParOf" srcId="{CBEE55C5-32F6-4664-BC94-A0FA083DCAEA}" destId="{18F39910-6FF9-45CE-923F-DF312CBDAA37}" srcOrd="0" destOrd="0" presId="urn:microsoft.com/office/officeart/2005/8/layout/list1"/>
    <dgm:cxn modelId="{B2DCD7EF-14E7-4811-8BAE-A138255B986E}" type="presParOf" srcId="{18F39910-6FF9-45CE-923F-DF312CBDAA37}" destId="{767A1CA5-6793-4667-BF5E-EE969BBED722}" srcOrd="0" destOrd="0" presId="urn:microsoft.com/office/officeart/2005/8/layout/list1"/>
    <dgm:cxn modelId="{2E85F8CC-E4A4-4F57-B09C-CDC16B7DD4B4}" type="presParOf" srcId="{18F39910-6FF9-45CE-923F-DF312CBDAA37}" destId="{F3FB1A91-22BB-4DA1-AF64-CE0E19B66442}" srcOrd="1" destOrd="0" presId="urn:microsoft.com/office/officeart/2005/8/layout/list1"/>
    <dgm:cxn modelId="{54D6CA86-2868-4548-AF8E-ED369C7480EA}" type="presParOf" srcId="{CBEE55C5-32F6-4664-BC94-A0FA083DCAEA}" destId="{5E6DF587-9B88-4C59-A9EB-FC1E4EBBD6BA}" srcOrd="1" destOrd="0" presId="urn:microsoft.com/office/officeart/2005/8/layout/list1"/>
    <dgm:cxn modelId="{CD44E48A-9979-4B11-A0AD-7D22807C7BED}" type="presParOf" srcId="{CBEE55C5-32F6-4664-BC94-A0FA083DCAEA}" destId="{8E8E8676-D5B2-4CAA-A25D-0FF1EBD9189E}" srcOrd="2" destOrd="0" presId="urn:microsoft.com/office/officeart/2005/8/layout/list1"/>
    <dgm:cxn modelId="{89E8150F-4D4B-49E1-9D4C-84EB672C4B25}" type="presParOf" srcId="{CBEE55C5-32F6-4664-BC94-A0FA083DCAEA}" destId="{525A0CA9-60AF-4C66-9F5B-089F2A23F039}" srcOrd="3" destOrd="0" presId="urn:microsoft.com/office/officeart/2005/8/layout/list1"/>
    <dgm:cxn modelId="{E19F1430-5733-4E06-99EF-C319C6827A2C}" type="presParOf" srcId="{CBEE55C5-32F6-4664-BC94-A0FA083DCAEA}" destId="{A3374971-DFB5-4AFC-A9DB-7D6D10D897B7}" srcOrd="4" destOrd="0" presId="urn:microsoft.com/office/officeart/2005/8/layout/list1"/>
    <dgm:cxn modelId="{D2AD7BF1-BC64-4003-8E64-EDBDF3BD70DE}" type="presParOf" srcId="{A3374971-DFB5-4AFC-A9DB-7D6D10D897B7}" destId="{2E628566-13EB-476E-A137-724BF0DFEACF}" srcOrd="0" destOrd="0" presId="urn:microsoft.com/office/officeart/2005/8/layout/list1"/>
    <dgm:cxn modelId="{05C43D19-FA54-499C-833C-B401DAF3D2C8}" type="presParOf" srcId="{A3374971-DFB5-4AFC-A9DB-7D6D10D897B7}" destId="{3CC87CCC-747F-46EF-ACDA-D74B276EBF50}" srcOrd="1" destOrd="0" presId="urn:microsoft.com/office/officeart/2005/8/layout/list1"/>
    <dgm:cxn modelId="{0383363F-8422-4D8D-B3DB-1FB205B11969}" type="presParOf" srcId="{CBEE55C5-32F6-4664-BC94-A0FA083DCAEA}" destId="{B79A34C0-9075-427D-948A-3ED5B72197BD}" srcOrd="5" destOrd="0" presId="urn:microsoft.com/office/officeart/2005/8/layout/list1"/>
    <dgm:cxn modelId="{427417D6-71A5-4063-89D5-B9A975C737E1}" type="presParOf" srcId="{CBEE55C5-32F6-4664-BC94-A0FA083DCAEA}" destId="{35237E15-EC5D-4841-92AD-9EEF37C193D8}" srcOrd="6" destOrd="0" presId="urn:microsoft.com/office/officeart/2005/8/layout/list1"/>
    <dgm:cxn modelId="{45C307A7-7D78-441F-A693-D850631387E7}" type="presParOf" srcId="{CBEE55C5-32F6-4664-BC94-A0FA083DCAEA}" destId="{05A006AE-B9E5-4219-B036-532C367B32B6}" srcOrd="7" destOrd="0" presId="urn:microsoft.com/office/officeart/2005/8/layout/list1"/>
    <dgm:cxn modelId="{EF5FB9D3-A8C0-4BB7-8800-A8A79D253661}" type="presParOf" srcId="{CBEE55C5-32F6-4664-BC94-A0FA083DCAEA}" destId="{0B5DBBC5-F615-4EA5-8BCC-2C720069756A}" srcOrd="8" destOrd="0" presId="urn:microsoft.com/office/officeart/2005/8/layout/list1"/>
    <dgm:cxn modelId="{16F0138A-675E-47C1-9B75-A7F880353A72}" type="presParOf" srcId="{0B5DBBC5-F615-4EA5-8BCC-2C720069756A}" destId="{D88E2D2E-9A71-4524-8B8A-DAE51A68E663}" srcOrd="0" destOrd="0" presId="urn:microsoft.com/office/officeart/2005/8/layout/list1"/>
    <dgm:cxn modelId="{EEF8F29F-BE1F-44A0-8BFA-72F7729678D2}" type="presParOf" srcId="{0B5DBBC5-F615-4EA5-8BCC-2C720069756A}" destId="{990CE03F-D81A-4093-A587-59A07ADA01CF}" srcOrd="1" destOrd="0" presId="urn:microsoft.com/office/officeart/2005/8/layout/list1"/>
    <dgm:cxn modelId="{E6A084E0-6535-43F9-8C11-72CDB1945881}" type="presParOf" srcId="{CBEE55C5-32F6-4664-BC94-A0FA083DCAEA}" destId="{ECB724E5-DACB-4533-A399-C37BE7C5A961}" srcOrd="9" destOrd="0" presId="urn:microsoft.com/office/officeart/2005/8/layout/list1"/>
    <dgm:cxn modelId="{71143F2C-833D-4F74-9E44-2B6FDB609002}" type="presParOf" srcId="{CBEE55C5-32F6-4664-BC94-A0FA083DCAEA}" destId="{FF206E91-820A-494B-9F17-5730EDA45F3D}" srcOrd="10" destOrd="0" presId="urn:microsoft.com/office/officeart/2005/8/layout/list1"/>
    <dgm:cxn modelId="{B81AC15D-4D0E-48BB-9651-654198491FE4}" type="presParOf" srcId="{CBEE55C5-32F6-4664-BC94-A0FA083DCAEA}" destId="{905C3AC2-A15D-4AA2-9DD8-718501BD03E8}" srcOrd="11" destOrd="0" presId="urn:microsoft.com/office/officeart/2005/8/layout/list1"/>
    <dgm:cxn modelId="{D74C2AA8-D23B-49A7-896D-9878FCA7D536}" type="presParOf" srcId="{CBEE55C5-32F6-4664-BC94-A0FA083DCAEA}" destId="{F4438382-34E7-42E0-B90F-6FD9F42204AA}" srcOrd="12" destOrd="0" presId="urn:microsoft.com/office/officeart/2005/8/layout/list1"/>
    <dgm:cxn modelId="{115FB70E-D9F8-4F20-A176-A478DB9A3FB7}" type="presParOf" srcId="{F4438382-34E7-42E0-B90F-6FD9F42204AA}" destId="{994652A8-F917-48BE-97AB-4A157F791A16}" srcOrd="0" destOrd="0" presId="urn:microsoft.com/office/officeart/2005/8/layout/list1"/>
    <dgm:cxn modelId="{41D0C678-4D5C-498F-B898-BFBC340B1F21}" type="presParOf" srcId="{F4438382-34E7-42E0-B90F-6FD9F42204AA}" destId="{D850D7B9-887F-4915-B301-2B1D6F79C9B6}" srcOrd="1" destOrd="0" presId="urn:microsoft.com/office/officeart/2005/8/layout/list1"/>
    <dgm:cxn modelId="{CECADBD9-EF02-442A-B980-A71F12630BDB}" type="presParOf" srcId="{CBEE55C5-32F6-4664-BC94-A0FA083DCAEA}" destId="{96E9B024-8192-4BB3-90BC-6F5E58DB8E3B}" srcOrd="13" destOrd="0" presId="urn:microsoft.com/office/officeart/2005/8/layout/list1"/>
    <dgm:cxn modelId="{87F5D372-DE49-4C7A-952B-967AC781E83B}" type="presParOf" srcId="{CBEE55C5-32F6-4664-BC94-A0FA083DCAEA}" destId="{778C2142-6B6C-4AF9-9B50-FEE5414E21E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A064A7-4668-497F-933D-F900F6530E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159B44-1FB3-4F2F-9CEA-BD4CB77D0D24}">
      <dgm:prSet custT="1"/>
      <dgm:spPr>
        <a:solidFill>
          <a:srgbClr val="58595B"/>
        </a:solidFill>
      </dgm:spPr>
      <dgm:t>
        <a:bodyPr/>
        <a:lstStyle/>
        <a:p>
          <a:pPr algn="ctr"/>
          <a:r>
            <a:rPr lang="en-US" sz="2400" dirty="0">
              <a:latin typeface="Arial" panose="020B0604020202020204" pitchFamily="34" charset="0"/>
              <a:cs typeface="Arial" panose="020B0604020202020204" pitchFamily="34" charset="0"/>
            </a:rPr>
            <a:t>Aid provided based on both merit and financial need</a:t>
          </a:r>
        </a:p>
      </dgm:t>
    </dgm:pt>
    <dgm:pt modelId="{C4CED71E-14D4-4494-9F24-A181A9B684DE}" type="parTrans" cxnId="{F81415A4-C9F6-4D91-98C6-65E7BADA060C}">
      <dgm:prSet/>
      <dgm:spPr/>
      <dgm:t>
        <a:bodyPr/>
        <a:lstStyle/>
        <a:p>
          <a:endParaRPr lang="en-US"/>
        </a:p>
      </dgm:t>
    </dgm:pt>
    <dgm:pt modelId="{2723EE55-51D8-4434-8753-D206536FCA40}" type="sibTrans" cxnId="{F81415A4-C9F6-4D91-98C6-65E7BADA060C}">
      <dgm:prSet/>
      <dgm:spPr/>
      <dgm:t>
        <a:bodyPr/>
        <a:lstStyle/>
        <a:p>
          <a:endParaRPr lang="en-US"/>
        </a:p>
      </dgm:t>
    </dgm:pt>
    <dgm:pt modelId="{99948537-F34D-4D68-9124-FF52C949E65B}">
      <dgm:prSet custT="1"/>
      <dgm:spPr>
        <a:solidFill>
          <a:srgbClr val="58595B"/>
        </a:solidFill>
      </dgm:spPr>
      <dgm:t>
        <a:bodyPr/>
        <a:lstStyle/>
        <a:p>
          <a:pPr algn="ctr"/>
          <a:r>
            <a:rPr lang="en-US" sz="2400" dirty="0">
              <a:latin typeface="Arial" panose="020B0604020202020204" pitchFamily="34" charset="0"/>
              <a:cs typeface="Arial" panose="020B0604020202020204" pitchFamily="34" charset="0"/>
            </a:rPr>
            <a:t>Aid may be gift aid or self-help aid</a:t>
          </a:r>
        </a:p>
      </dgm:t>
    </dgm:pt>
    <dgm:pt modelId="{00252C67-C72B-486B-9809-D09EDA18E571}" type="parTrans" cxnId="{C3C3BB30-7ACB-4D44-BA32-46FA8C6482AC}">
      <dgm:prSet/>
      <dgm:spPr/>
      <dgm:t>
        <a:bodyPr/>
        <a:lstStyle/>
        <a:p>
          <a:endParaRPr lang="en-US"/>
        </a:p>
      </dgm:t>
    </dgm:pt>
    <dgm:pt modelId="{077E636A-FE7C-4D65-AD4A-503951E4A7A5}" type="sibTrans" cxnId="{C3C3BB30-7ACB-4D44-BA32-46FA8C6482AC}">
      <dgm:prSet/>
      <dgm:spPr/>
      <dgm:t>
        <a:bodyPr/>
        <a:lstStyle/>
        <a:p>
          <a:endParaRPr lang="en-US"/>
        </a:p>
      </dgm:t>
    </dgm:pt>
    <dgm:pt modelId="{C90281A5-DF05-45FF-B457-DF6BA90190CC}">
      <dgm:prSet custT="1"/>
      <dgm:spPr>
        <a:solidFill>
          <a:srgbClr val="58595B"/>
        </a:solidFill>
      </dgm:spPr>
      <dgm:t>
        <a:bodyPr/>
        <a:lstStyle/>
        <a:p>
          <a:pPr algn="ctr"/>
          <a:r>
            <a:rPr lang="en-US" sz="2400" dirty="0">
              <a:latin typeface="Arial" panose="020B0604020202020204" pitchFamily="34" charset="0"/>
              <a:cs typeface="Arial" panose="020B0604020202020204" pitchFamily="34" charset="0"/>
            </a:rPr>
            <a:t>Use information from the FAFSA                         and/or institutional applications</a:t>
          </a:r>
        </a:p>
      </dgm:t>
    </dgm:pt>
    <dgm:pt modelId="{17C6580A-D60A-498C-9A95-3D4184BD0109}" type="parTrans" cxnId="{EE99A9C8-B64A-43B7-A221-12099BD007AA}">
      <dgm:prSet/>
      <dgm:spPr/>
      <dgm:t>
        <a:bodyPr/>
        <a:lstStyle/>
        <a:p>
          <a:endParaRPr lang="en-US"/>
        </a:p>
      </dgm:t>
    </dgm:pt>
    <dgm:pt modelId="{DCE4FA3F-430D-4340-9A9D-DF6863CE046C}" type="sibTrans" cxnId="{EE99A9C8-B64A-43B7-A221-12099BD007AA}">
      <dgm:prSet/>
      <dgm:spPr/>
      <dgm:t>
        <a:bodyPr/>
        <a:lstStyle/>
        <a:p>
          <a:endParaRPr lang="en-US"/>
        </a:p>
      </dgm:t>
    </dgm:pt>
    <dgm:pt modelId="{C597B4E2-B097-43FB-99EC-B56A0D9BDDDA}">
      <dgm:prSet custT="1"/>
      <dgm:spPr>
        <a:solidFill>
          <a:srgbClr val="58595B"/>
        </a:solidFill>
      </dgm:spPr>
      <dgm:t>
        <a:bodyPr/>
        <a:lstStyle/>
        <a:p>
          <a:pPr algn="ctr"/>
          <a:r>
            <a:rPr lang="en-US" sz="2400" dirty="0">
              <a:latin typeface="Arial" panose="020B0604020202020204" pitchFamily="34" charset="0"/>
              <a:cs typeface="Arial" panose="020B0604020202020204" pitchFamily="34" charset="0"/>
            </a:rPr>
            <a:t>Deadlines and application requirements                 vary by institution</a:t>
          </a:r>
        </a:p>
      </dgm:t>
    </dgm:pt>
    <dgm:pt modelId="{4E8D902F-9919-4DDB-B6E8-DC43E929741E}" type="parTrans" cxnId="{E2D4B7F1-F79C-49D8-BDB9-4E0F0D9934E1}">
      <dgm:prSet/>
      <dgm:spPr/>
      <dgm:t>
        <a:bodyPr/>
        <a:lstStyle/>
        <a:p>
          <a:endParaRPr lang="en-US"/>
        </a:p>
      </dgm:t>
    </dgm:pt>
    <dgm:pt modelId="{0F360640-6489-4B39-9746-F49B70D37A1B}" type="sibTrans" cxnId="{E2D4B7F1-F79C-49D8-BDB9-4E0F0D9934E1}">
      <dgm:prSet/>
      <dgm:spPr/>
      <dgm:t>
        <a:bodyPr/>
        <a:lstStyle/>
        <a:p>
          <a:endParaRPr lang="en-US"/>
        </a:p>
      </dgm:t>
    </dgm:pt>
    <dgm:pt modelId="{4D4E7444-5BE4-466B-B87F-53635CFA988F}" type="pres">
      <dgm:prSet presAssocID="{BDA064A7-4668-497F-933D-F900F6530E85}" presName="linear" presStyleCnt="0">
        <dgm:presLayoutVars>
          <dgm:dir/>
          <dgm:animLvl val="lvl"/>
          <dgm:resizeHandles val="exact"/>
        </dgm:presLayoutVars>
      </dgm:prSet>
      <dgm:spPr/>
      <dgm:t>
        <a:bodyPr/>
        <a:lstStyle/>
        <a:p>
          <a:endParaRPr lang="en-US"/>
        </a:p>
      </dgm:t>
    </dgm:pt>
    <dgm:pt modelId="{D3781593-7CD0-41E5-A5FA-4E5F3DFD2958}" type="pres">
      <dgm:prSet presAssocID="{D9159B44-1FB3-4F2F-9CEA-BD4CB77D0D24}" presName="parentLin" presStyleCnt="0"/>
      <dgm:spPr/>
    </dgm:pt>
    <dgm:pt modelId="{02848B37-14DB-427B-8F67-4F9AE94DB5BF}" type="pres">
      <dgm:prSet presAssocID="{D9159B44-1FB3-4F2F-9CEA-BD4CB77D0D24}" presName="parentLeftMargin" presStyleLbl="node1" presStyleIdx="0" presStyleCnt="4"/>
      <dgm:spPr/>
      <dgm:t>
        <a:bodyPr/>
        <a:lstStyle/>
        <a:p>
          <a:endParaRPr lang="en-US"/>
        </a:p>
      </dgm:t>
    </dgm:pt>
    <dgm:pt modelId="{070FE7C7-5477-4BEF-9F11-BDB6731053F7}" type="pres">
      <dgm:prSet presAssocID="{D9159B44-1FB3-4F2F-9CEA-BD4CB77D0D24}" presName="parentText" presStyleLbl="node1" presStyleIdx="0" presStyleCnt="4" custScaleX="128951">
        <dgm:presLayoutVars>
          <dgm:chMax val="0"/>
          <dgm:bulletEnabled val="1"/>
        </dgm:presLayoutVars>
      </dgm:prSet>
      <dgm:spPr/>
      <dgm:t>
        <a:bodyPr/>
        <a:lstStyle/>
        <a:p>
          <a:endParaRPr lang="en-US"/>
        </a:p>
      </dgm:t>
    </dgm:pt>
    <dgm:pt modelId="{615A0166-D051-459D-8835-7773923D87E0}" type="pres">
      <dgm:prSet presAssocID="{D9159B44-1FB3-4F2F-9CEA-BD4CB77D0D24}" presName="negativeSpace" presStyleCnt="0"/>
      <dgm:spPr/>
    </dgm:pt>
    <dgm:pt modelId="{A899B944-4D8F-42CE-89E3-403427862269}" type="pres">
      <dgm:prSet presAssocID="{D9159B44-1FB3-4F2F-9CEA-BD4CB77D0D24}" presName="childText" presStyleLbl="conFgAcc1" presStyleIdx="0" presStyleCnt="4">
        <dgm:presLayoutVars>
          <dgm:bulletEnabled val="1"/>
        </dgm:presLayoutVars>
      </dgm:prSet>
      <dgm:spPr/>
    </dgm:pt>
    <dgm:pt modelId="{81DD951C-AAA0-4AFC-8125-E92138F1D573}" type="pres">
      <dgm:prSet presAssocID="{2723EE55-51D8-4434-8753-D206536FCA40}" presName="spaceBetweenRectangles" presStyleCnt="0"/>
      <dgm:spPr/>
    </dgm:pt>
    <dgm:pt modelId="{ABEA1FBD-87B9-4A45-8929-7E122FE01231}" type="pres">
      <dgm:prSet presAssocID="{99948537-F34D-4D68-9124-FF52C949E65B}" presName="parentLin" presStyleCnt="0"/>
      <dgm:spPr/>
    </dgm:pt>
    <dgm:pt modelId="{84AFEE82-1375-40A1-9F33-516CA0642548}" type="pres">
      <dgm:prSet presAssocID="{99948537-F34D-4D68-9124-FF52C949E65B}" presName="parentLeftMargin" presStyleLbl="node1" presStyleIdx="0" presStyleCnt="4"/>
      <dgm:spPr/>
      <dgm:t>
        <a:bodyPr/>
        <a:lstStyle/>
        <a:p>
          <a:endParaRPr lang="en-US"/>
        </a:p>
      </dgm:t>
    </dgm:pt>
    <dgm:pt modelId="{7C23BC3B-C491-4ABF-B2C6-22075572E781}" type="pres">
      <dgm:prSet presAssocID="{99948537-F34D-4D68-9124-FF52C949E65B}" presName="parentText" presStyleLbl="node1" presStyleIdx="1" presStyleCnt="4" custScaleX="128951">
        <dgm:presLayoutVars>
          <dgm:chMax val="0"/>
          <dgm:bulletEnabled val="1"/>
        </dgm:presLayoutVars>
      </dgm:prSet>
      <dgm:spPr/>
      <dgm:t>
        <a:bodyPr/>
        <a:lstStyle/>
        <a:p>
          <a:endParaRPr lang="en-US"/>
        </a:p>
      </dgm:t>
    </dgm:pt>
    <dgm:pt modelId="{17F6442B-7CDF-4B43-BB74-28E6F5F038D0}" type="pres">
      <dgm:prSet presAssocID="{99948537-F34D-4D68-9124-FF52C949E65B}" presName="negativeSpace" presStyleCnt="0"/>
      <dgm:spPr/>
    </dgm:pt>
    <dgm:pt modelId="{4D3EE73A-68BC-42AB-B251-8A5A02D4F627}" type="pres">
      <dgm:prSet presAssocID="{99948537-F34D-4D68-9124-FF52C949E65B}" presName="childText" presStyleLbl="conFgAcc1" presStyleIdx="1" presStyleCnt="4">
        <dgm:presLayoutVars>
          <dgm:bulletEnabled val="1"/>
        </dgm:presLayoutVars>
      </dgm:prSet>
      <dgm:spPr/>
    </dgm:pt>
    <dgm:pt modelId="{26E0E1CD-9F31-4B32-B4FF-EB62D5DF4A9B}" type="pres">
      <dgm:prSet presAssocID="{077E636A-FE7C-4D65-AD4A-503951E4A7A5}" presName="spaceBetweenRectangles" presStyleCnt="0"/>
      <dgm:spPr/>
    </dgm:pt>
    <dgm:pt modelId="{DA7347FE-6777-4879-9CA7-0AC68D1A3F7C}" type="pres">
      <dgm:prSet presAssocID="{C90281A5-DF05-45FF-B457-DF6BA90190CC}" presName="parentLin" presStyleCnt="0"/>
      <dgm:spPr/>
    </dgm:pt>
    <dgm:pt modelId="{5AA18E8C-AD83-4C05-A274-3B5E2DBA2AA7}" type="pres">
      <dgm:prSet presAssocID="{C90281A5-DF05-45FF-B457-DF6BA90190CC}" presName="parentLeftMargin" presStyleLbl="node1" presStyleIdx="1" presStyleCnt="4"/>
      <dgm:spPr/>
      <dgm:t>
        <a:bodyPr/>
        <a:lstStyle/>
        <a:p>
          <a:endParaRPr lang="en-US"/>
        </a:p>
      </dgm:t>
    </dgm:pt>
    <dgm:pt modelId="{270A60C1-93ED-47F7-B4BD-B0D65B8AAC27}" type="pres">
      <dgm:prSet presAssocID="{C90281A5-DF05-45FF-B457-DF6BA90190CC}" presName="parentText" presStyleLbl="node1" presStyleIdx="2" presStyleCnt="4" custScaleX="128951">
        <dgm:presLayoutVars>
          <dgm:chMax val="0"/>
          <dgm:bulletEnabled val="1"/>
        </dgm:presLayoutVars>
      </dgm:prSet>
      <dgm:spPr/>
      <dgm:t>
        <a:bodyPr/>
        <a:lstStyle/>
        <a:p>
          <a:endParaRPr lang="en-US"/>
        </a:p>
      </dgm:t>
    </dgm:pt>
    <dgm:pt modelId="{089B9276-C144-4B3E-AE44-7D128D31D341}" type="pres">
      <dgm:prSet presAssocID="{C90281A5-DF05-45FF-B457-DF6BA90190CC}" presName="negativeSpace" presStyleCnt="0"/>
      <dgm:spPr/>
    </dgm:pt>
    <dgm:pt modelId="{EA3F7FBD-8ACA-4128-A928-7274DE21FB79}" type="pres">
      <dgm:prSet presAssocID="{C90281A5-DF05-45FF-B457-DF6BA90190CC}" presName="childText" presStyleLbl="conFgAcc1" presStyleIdx="2" presStyleCnt="4">
        <dgm:presLayoutVars>
          <dgm:bulletEnabled val="1"/>
        </dgm:presLayoutVars>
      </dgm:prSet>
      <dgm:spPr/>
    </dgm:pt>
    <dgm:pt modelId="{83760CAD-C3F8-4D78-B495-11211FC1BB31}" type="pres">
      <dgm:prSet presAssocID="{DCE4FA3F-430D-4340-9A9D-DF6863CE046C}" presName="spaceBetweenRectangles" presStyleCnt="0"/>
      <dgm:spPr/>
    </dgm:pt>
    <dgm:pt modelId="{1AB04C36-A86D-41BC-B087-2CCC82C2F478}" type="pres">
      <dgm:prSet presAssocID="{C597B4E2-B097-43FB-99EC-B56A0D9BDDDA}" presName="parentLin" presStyleCnt="0"/>
      <dgm:spPr/>
    </dgm:pt>
    <dgm:pt modelId="{72A75F27-0357-4B44-BAED-5DC2D8591A5D}" type="pres">
      <dgm:prSet presAssocID="{C597B4E2-B097-43FB-99EC-B56A0D9BDDDA}" presName="parentLeftMargin" presStyleLbl="node1" presStyleIdx="2" presStyleCnt="4"/>
      <dgm:spPr/>
      <dgm:t>
        <a:bodyPr/>
        <a:lstStyle/>
        <a:p>
          <a:endParaRPr lang="en-US"/>
        </a:p>
      </dgm:t>
    </dgm:pt>
    <dgm:pt modelId="{D6B6BC7F-D9DE-4ED7-9048-E31A76AF7358}" type="pres">
      <dgm:prSet presAssocID="{C597B4E2-B097-43FB-99EC-B56A0D9BDDDA}" presName="parentText" presStyleLbl="node1" presStyleIdx="3" presStyleCnt="4" custScaleX="128951">
        <dgm:presLayoutVars>
          <dgm:chMax val="0"/>
          <dgm:bulletEnabled val="1"/>
        </dgm:presLayoutVars>
      </dgm:prSet>
      <dgm:spPr/>
      <dgm:t>
        <a:bodyPr/>
        <a:lstStyle/>
        <a:p>
          <a:endParaRPr lang="en-US"/>
        </a:p>
      </dgm:t>
    </dgm:pt>
    <dgm:pt modelId="{626BAB90-8FC2-47DE-9E07-825A001D89F2}" type="pres">
      <dgm:prSet presAssocID="{C597B4E2-B097-43FB-99EC-B56A0D9BDDDA}" presName="negativeSpace" presStyleCnt="0"/>
      <dgm:spPr/>
    </dgm:pt>
    <dgm:pt modelId="{41F457A7-B02D-463E-B929-EB8BE70C64ED}" type="pres">
      <dgm:prSet presAssocID="{C597B4E2-B097-43FB-99EC-B56A0D9BDDDA}" presName="childText" presStyleLbl="conFgAcc1" presStyleIdx="3" presStyleCnt="4">
        <dgm:presLayoutVars>
          <dgm:bulletEnabled val="1"/>
        </dgm:presLayoutVars>
      </dgm:prSet>
      <dgm:spPr/>
    </dgm:pt>
  </dgm:ptLst>
  <dgm:cxnLst>
    <dgm:cxn modelId="{789A9B8A-DA32-4448-A3B0-A2D410EBDC5E}" type="presOf" srcId="{99948537-F34D-4D68-9124-FF52C949E65B}" destId="{7C23BC3B-C491-4ABF-B2C6-22075572E781}" srcOrd="1" destOrd="0" presId="urn:microsoft.com/office/officeart/2005/8/layout/list1"/>
    <dgm:cxn modelId="{E60E4FE5-51EB-4BE2-9AA6-F690A9B02F2B}" type="presOf" srcId="{C597B4E2-B097-43FB-99EC-B56A0D9BDDDA}" destId="{D6B6BC7F-D9DE-4ED7-9048-E31A76AF7358}" srcOrd="1" destOrd="0" presId="urn:microsoft.com/office/officeart/2005/8/layout/list1"/>
    <dgm:cxn modelId="{DEAF3FDD-80C1-4A34-B78F-EFFA8C41ED12}" type="presOf" srcId="{D9159B44-1FB3-4F2F-9CEA-BD4CB77D0D24}" destId="{02848B37-14DB-427B-8F67-4F9AE94DB5BF}" srcOrd="0" destOrd="0" presId="urn:microsoft.com/office/officeart/2005/8/layout/list1"/>
    <dgm:cxn modelId="{33D978DC-3477-4B8A-AC3A-9F122948683E}" type="presOf" srcId="{99948537-F34D-4D68-9124-FF52C949E65B}" destId="{84AFEE82-1375-40A1-9F33-516CA0642548}" srcOrd="0" destOrd="0" presId="urn:microsoft.com/office/officeart/2005/8/layout/list1"/>
    <dgm:cxn modelId="{90BDB8AC-18AC-4D8D-B74B-1BCEAEAE4348}" type="presOf" srcId="{C597B4E2-B097-43FB-99EC-B56A0D9BDDDA}" destId="{72A75F27-0357-4B44-BAED-5DC2D8591A5D}" srcOrd="0" destOrd="0" presId="urn:microsoft.com/office/officeart/2005/8/layout/list1"/>
    <dgm:cxn modelId="{C3C3BB30-7ACB-4D44-BA32-46FA8C6482AC}" srcId="{BDA064A7-4668-497F-933D-F900F6530E85}" destId="{99948537-F34D-4D68-9124-FF52C949E65B}" srcOrd="1" destOrd="0" parTransId="{00252C67-C72B-486B-9809-D09EDA18E571}" sibTransId="{077E636A-FE7C-4D65-AD4A-503951E4A7A5}"/>
    <dgm:cxn modelId="{3D3487DB-B8F6-41FD-95A6-B8A8E389C2ED}" type="presOf" srcId="{C90281A5-DF05-45FF-B457-DF6BA90190CC}" destId="{270A60C1-93ED-47F7-B4BD-B0D65B8AAC27}" srcOrd="1" destOrd="0" presId="urn:microsoft.com/office/officeart/2005/8/layout/list1"/>
    <dgm:cxn modelId="{1FB21E04-41A4-4FAE-8721-560C2B58DEB8}" type="presOf" srcId="{D9159B44-1FB3-4F2F-9CEA-BD4CB77D0D24}" destId="{070FE7C7-5477-4BEF-9F11-BDB6731053F7}" srcOrd="1" destOrd="0" presId="urn:microsoft.com/office/officeart/2005/8/layout/list1"/>
    <dgm:cxn modelId="{F81415A4-C9F6-4D91-98C6-65E7BADA060C}" srcId="{BDA064A7-4668-497F-933D-F900F6530E85}" destId="{D9159B44-1FB3-4F2F-9CEA-BD4CB77D0D24}" srcOrd="0" destOrd="0" parTransId="{C4CED71E-14D4-4494-9F24-A181A9B684DE}" sibTransId="{2723EE55-51D8-4434-8753-D206536FCA40}"/>
    <dgm:cxn modelId="{F5C3231F-A012-40A0-9F5F-E079027C55A8}" type="presOf" srcId="{BDA064A7-4668-497F-933D-F900F6530E85}" destId="{4D4E7444-5BE4-466B-B87F-53635CFA988F}" srcOrd="0" destOrd="0" presId="urn:microsoft.com/office/officeart/2005/8/layout/list1"/>
    <dgm:cxn modelId="{EE99A9C8-B64A-43B7-A221-12099BD007AA}" srcId="{BDA064A7-4668-497F-933D-F900F6530E85}" destId="{C90281A5-DF05-45FF-B457-DF6BA90190CC}" srcOrd="2" destOrd="0" parTransId="{17C6580A-D60A-498C-9A95-3D4184BD0109}" sibTransId="{DCE4FA3F-430D-4340-9A9D-DF6863CE046C}"/>
    <dgm:cxn modelId="{E2D4B7F1-F79C-49D8-BDB9-4E0F0D9934E1}" srcId="{BDA064A7-4668-497F-933D-F900F6530E85}" destId="{C597B4E2-B097-43FB-99EC-B56A0D9BDDDA}" srcOrd="3" destOrd="0" parTransId="{4E8D902F-9919-4DDB-B6E8-DC43E929741E}" sibTransId="{0F360640-6489-4B39-9746-F49B70D37A1B}"/>
    <dgm:cxn modelId="{A7AF2ED2-38F8-4F12-8B47-50B459A0D09A}" type="presOf" srcId="{C90281A5-DF05-45FF-B457-DF6BA90190CC}" destId="{5AA18E8C-AD83-4C05-A274-3B5E2DBA2AA7}" srcOrd="0" destOrd="0" presId="urn:microsoft.com/office/officeart/2005/8/layout/list1"/>
    <dgm:cxn modelId="{2E5B54E0-731F-49E4-B56D-DABE99453CAE}" type="presParOf" srcId="{4D4E7444-5BE4-466B-B87F-53635CFA988F}" destId="{D3781593-7CD0-41E5-A5FA-4E5F3DFD2958}" srcOrd="0" destOrd="0" presId="urn:microsoft.com/office/officeart/2005/8/layout/list1"/>
    <dgm:cxn modelId="{D5D44456-8C6B-4ECC-8AA1-4E5DB6305927}" type="presParOf" srcId="{D3781593-7CD0-41E5-A5FA-4E5F3DFD2958}" destId="{02848B37-14DB-427B-8F67-4F9AE94DB5BF}" srcOrd="0" destOrd="0" presId="urn:microsoft.com/office/officeart/2005/8/layout/list1"/>
    <dgm:cxn modelId="{586574F4-972E-4F16-BF7F-476060B4C45B}" type="presParOf" srcId="{D3781593-7CD0-41E5-A5FA-4E5F3DFD2958}" destId="{070FE7C7-5477-4BEF-9F11-BDB6731053F7}" srcOrd="1" destOrd="0" presId="urn:microsoft.com/office/officeart/2005/8/layout/list1"/>
    <dgm:cxn modelId="{D820E8CD-5E54-4054-B152-1AFBC5C723ED}" type="presParOf" srcId="{4D4E7444-5BE4-466B-B87F-53635CFA988F}" destId="{615A0166-D051-459D-8835-7773923D87E0}" srcOrd="1" destOrd="0" presId="urn:microsoft.com/office/officeart/2005/8/layout/list1"/>
    <dgm:cxn modelId="{2B201D48-E9A4-47BA-9072-2055DD741A37}" type="presParOf" srcId="{4D4E7444-5BE4-466B-B87F-53635CFA988F}" destId="{A899B944-4D8F-42CE-89E3-403427862269}" srcOrd="2" destOrd="0" presId="urn:microsoft.com/office/officeart/2005/8/layout/list1"/>
    <dgm:cxn modelId="{6029CB43-FAFC-43B9-BCC6-CA43D2DDA475}" type="presParOf" srcId="{4D4E7444-5BE4-466B-B87F-53635CFA988F}" destId="{81DD951C-AAA0-4AFC-8125-E92138F1D573}" srcOrd="3" destOrd="0" presId="urn:microsoft.com/office/officeart/2005/8/layout/list1"/>
    <dgm:cxn modelId="{596D7FE2-765C-476E-BDD1-0F895B479AC3}" type="presParOf" srcId="{4D4E7444-5BE4-466B-B87F-53635CFA988F}" destId="{ABEA1FBD-87B9-4A45-8929-7E122FE01231}" srcOrd="4" destOrd="0" presId="urn:microsoft.com/office/officeart/2005/8/layout/list1"/>
    <dgm:cxn modelId="{F55ED70C-5464-49B4-B057-8C2825CB924C}" type="presParOf" srcId="{ABEA1FBD-87B9-4A45-8929-7E122FE01231}" destId="{84AFEE82-1375-40A1-9F33-516CA0642548}" srcOrd="0" destOrd="0" presId="urn:microsoft.com/office/officeart/2005/8/layout/list1"/>
    <dgm:cxn modelId="{D11C4ABA-DE12-4363-90C9-7E0D968A1BAE}" type="presParOf" srcId="{ABEA1FBD-87B9-4A45-8929-7E122FE01231}" destId="{7C23BC3B-C491-4ABF-B2C6-22075572E781}" srcOrd="1" destOrd="0" presId="urn:microsoft.com/office/officeart/2005/8/layout/list1"/>
    <dgm:cxn modelId="{83BA5982-3ADB-4722-AAD6-30B10380B889}" type="presParOf" srcId="{4D4E7444-5BE4-466B-B87F-53635CFA988F}" destId="{17F6442B-7CDF-4B43-BB74-28E6F5F038D0}" srcOrd="5" destOrd="0" presId="urn:microsoft.com/office/officeart/2005/8/layout/list1"/>
    <dgm:cxn modelId="{EEBDA64D-3D42-48D7-8B31-C24EF51FC202}" type="presParOf" srcId="{4D4E7444-5BE4-466B-B87F-53635CFA988F}" destId="{4D3EE73A-68BC-42AB-B251-8A5A02D4F627}" srcOrd="6" destOrd="0" presId="urn:microsoft.com/office/officeart/2005/8/layout/list1"/>
    <dgm:cxn modelId="{49AFA8A7-8F4C-4360-8792-0C42B969A38E}" type="presParOf" srcId="{4D4E7444-5BE4-466B-B87F-53635CFA988F}" destId="{26E0E1CD-9F31-4B32-B4FF-EB62D5DF4A9B}" srcOrd="7" destOrd="0" presId="urn:microsoft.com/office/officeart/2005/8/layout/list1"/>
    <dgm:cxn modelId="{34AFDF45-0E32-480D-956A-E762FA12ABAA}" type="presParOf" srcId="{4D4E7444-5BE4-466B-B87F-53635CFA988F}" destId="{DA7347FE-6777-4879-9CA7-0AC68D1A3F7C}" srcOrd="8" destOrd="0" presId="urn:microsoft.com/office/officeart/2005/8/layout/list1"/>
    <dgm:cxn modelId="{9BDDC047-0001-4261-B422-C79BFDCE1382}" type="presParOf" srcId="{DA7347FE-6777-4879-9CA7-0AC68D1A3F7C}" destId="{5AA18E8C-AD83-4C05-A274-3B5E2DBA2AA7}" srcOrd="0" destOrd="0" presId="urn:microsoft.com/office/officeart/2005/8/layout/list1"/>
    <dgm:cxn modelId="{FA16EFA9-1FF2-443F-A429-007F23F78830}" type="presParOf" srcId="{DA7347FE-6777-4879-9CA7-0AC68D1A3F7C}" destId="{270A60C1-93ED-47F7-B4BD-B0D65B8AAC27}" srcOrd="1" destOrd="0" presId="urn:microsoft.com/office/officeart/2005/8/layout/list1"/>
    <dgm:cxn modelId="{D51ED3D0-D0B3-4CD0-A0A6-A85FB9F4B4F1}" type="presParOf" srcId="{4D4E7444-5BE4-466B-B87F-53635CFA988F}" destId="{089B9276-C144-4B3E-AE44-7D128D31D341}" srcOrd="9" destOrd="0" presId="urn:microsoft.com/office/officeart/2005/8/layout/list1"/>
    <dgm:cxn modelId="{2D412651-13DE-4DB0-8DC3-A125513E9538}" type="presParOf" srcId="{4D4E7444-5BE4-466B-B87F-53635CFA988F}" destId="{EA3F7FBD-8ACA-4128-A928-7274DE21FB79}" srcOrd="10" destOrd="0" presId="urn:microsoft.com/office/officeart/2005/8/layout/list1"/>
    <dgm:cxn modelId="{0FE8524F-0335-4EAC-89B8-DBCF83FE5429}" type="presParOf" srcId="{4D4E7444-5BE4-466B-B87F-53635CFA988F}" destId="{83760CAD-C3F8-4D78-B495-11211FC1BB31}" srcOrd="11" destOrd="0" presId="urn:microsoft.com/office/officeart/2005/8/layout/list1"/>
    <dgm:cxn modelId="{255EFFDF-6F52-4A1C-8B2E-EB9B75DB59A7}" type="presParOf" srcId="{4D4E7444-5BE4-466B-B87F-53635CFA988F}" destId="{1AB04C36-A86D-41BC-B087-2CCC82C2F478}" srcOrd="12" destOrd="0" presId="urn:microsoft.com/office/officeart/2005/8/layout/list1"/>
    <dgm:cxn modelId="{F29A2AF2-660A-4B63-BE00-FE41515C6769}" type="presParOf" srcId="{1AB04C36-A86D-41BC-B087-2CCC82C2F478}" destId="{72A75F27-0357-4B44-BAED-5DC2D8591A5D}" srcOrd="0" destOrd="0" presId="urn:microsoft.com/office/officeart/2005/8/layout/list1"/>
    <dgm:cxn modelId="{E4281D90-4A4F-43D2-B1FB-587684A8B300}" type="presParOf" srcId="{1AB04C36-A86D-41BC-B087-2CCC82C2F478}" destId="{D6B6BC7F-D9DE-4ED7-9048-E31A76AF7358}" srcOrd="1" destOrd="0" presId="urn:microsoft.com/office/officeart/2005/8/layout/list1"/>
    <dgm:cxn modelId="{EC0B77E6-879F-4055-AC1C-F7145C02EF10}" type="presParOf" srcId="{4D4E7444-5BE4-466B-B87F-53635CFA988F}" destId="{626BAB90-8FC2-47DE-9E07-825A001D89F2}" srcOrd="13" destOrd="0" presId="urn:microsoft.com/office/officeart/2005/8/layout/list1"/>
    <dgm:cxn modelId="{6B62EA57-931C-48D2-8AD2-B40BDA209412}" type="presParOf" srcId="{4D4E7444-5BE4-466B-B87F-53635CFA988F}" destId="{41F457A7-B02D-463E-B929-EB8BE70C64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56BE6-B13A-49F2-9FE6-05D7EBE0FE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28F46B-C49C-4555-8321-0FB8E1A4888F}">
      <dgm:prSet custT="1"/>
      <dgm:spPr>
        <a:solidFill>
          <a:srgbClr val="B94197"/>
        </a:solidFill>
      </dgm:spPr>
      <dgm:t>
        <a:bodyPr/>
        <a:lstStyle/>
        <a:p>
          <a:pPr algn="ctr"/>
          <a:r>
            <a:rPr lang="en-US" sz="2400" dirty="0">
              <a:latin typeface="Arial" panose="020B0604020202020204" pitchFamily="34" charset="0"/>
              <a:cs typeface="Arial" panose="020B0604020202020204" pitchFamily="34" charset="0"/>
            </a:rPr>
            <a:t>Foundations, businesses, churches, civic,</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charitable organizations</a:t>
          </a:r>
        </a:p>
      </dgm:t>
    </dgm:pt>
    <dgm:pt modelId="{7F866F8A-8B65-4C5B-9C59-2C14D6462F27}" type="parTrans" cxnId="{B9583FB3-DC8F-49EE-938D-F552E91D428E}">
      <dgm:prSet/>
      <dgm:spPr/>
      <dgm:t>
        <a:bodyPr/>
        <a:lstStyle/>
        <a:p>
          <a:endParaRPr lang="en-US"/>
        </a:p>
      </dgm:t>
    </dgm:pt>
    <dgm:pt modelId="{7FDBE478-646F-43CE-9E0C-81C58822F9E3}" type="sibTrans" cxnId="{B9583FB3-DC8F-49EE-938D-F552E91D428E}">
      <dgm:prSet/>
      <dgm:spPr/>
      <dgm:t>
        <a:bodyPr/>
        <a:lstStyle/>
        <a:p>
          <a:endParaRPr lang="en-US"/>
        </a:p>
      </dgm:t>
    </dgm:pt>
    <dgm:pt modelId="{82C81F24-574C-4A36-8880-365387949A0B}">
      <dgm:prSet custT="1"/>
      <dgm:spPr>
        <a:solidFill>
          <a:srgbClr val="B94197"/>
        </a:solidFill>
      </dgm:spPr>
      <dgm:t>
        <a:bodyPr/>
        <a:lstStyle/>
        <a:p>
          <a:pPr algn="ctr"/>
          <a:r>
            <a:rPr lang="en-US" sz="2400" dirty="0">
              <a:latin typeface="Arial" panose="020B0604020202020204" pitchFamily="34" charset="0"/>
              <a:cs typeface="Arial" panose="020B0604020202020204" pitchFamily="34" charset="0"/>
            </a:rPr>
            <a:t>Deadlines and applications procedures vary</a:t>
          </a:r>
        </a:p>
      </dgm:t>
    </dgm:pt>
    <dgm:pt modelId="{C1F6A6DA-118D-487C-BC6D-8A617C03D83A}" type="parTrans" cxnId="{181C45F6-DBA9-4FBA-9A60-7F6EF746C494}">
      <dgm:prSet/>
      <dgm:spPr/>
      <dgm:t>
        <a:bodyPr/>
        <a:lstStyle/>
        <a:p>
          <a:endParaRPr lang="en-US"/>
        </a:p>
      </dgm:t>
    </dgm:pt>
    <dgm:pt modelId="{995CA235-E8EA-4D3A-9EA3-595F3018FA98}" type="sibTrans" cxnId="{181C45F6-DBA9-4FBA-9A60-7F6EF746C494}">
      <dgm:prSet/>
      <dgm:spPr/>
      <dgm:t>
        <a:bodyPr/>
        <a:lstStyle/>
        <a:p>
          <a:endParaRPr lang="en-US"/>
        </a:p>
      </dgm:t>
    </dgm:pt>
    <dgm:pt modelId="{23912EF5-A8E8-4A71-AD84-ED3AA8E7FF94}">
      <dgm:prSet custT="1"/>
      <dgm:spPr>
        <a:solidFill>
          <a:srgbClr val="B94197"/>
        </a:solidFill>
      </dgm:spPr>
      <dgm:t>
        <a:bodyPr/>
        <a:lstStyle/>
        <a:p>
          <a:pPr algn="ctr"/>
          <a:r>
            <a:rPr lang="en-US" sz="2400" dirty="0">
              <a:latin typeface="Arial" panose="020B0604020202020204" pitchFamily="34" charset="0"/>
              <a:cs typeface="Arial" panose="020B0604020202020204" pitchFamily="34" charset="0"/>
            </a:rPr>
            <a:t>Begin researching private sources early</a:t>
          </a:r>
        </a:p>
      </dgm:t>
    </dgm:pt>
    <dgm:pt modelId="{87FDBF7C-B1E8-46E1-9DF6-C8C908F04DF9}" type="parTrans" cxnId="{6498A5A6-2AEB-4340-87E6-0B0BDBCE3627}">
      <dgm:prSet/>
      <dgm:spPr/>
      <dgm:t>
        <a:bodyPr/>
        <a:lstStyle/>
        <a:p>
          <a:endParaRPr lang="en-US"/>
        </a:p>
      </dgm:t>
    </dgm:pt>
    <dgm:pt modelId="{55DC4AD2-0F54-45A6-B310-A15F511C77BC}" type="sibTrans" cxnId="{6498A5A6-2AEB-4340-87E6-0B0BDBCE3627}">
      <dgm:prSet/>
      <dgm:spPr/>
      <dgm:t>
        <a:bodyPr/>
        <a:lstStyle/>
        <a:p>
          <a:endParaRPr lang="en-US"/>
        </a:p>
      </dgm:t>
    </dgm:pt>
    <dgm:pt modelId="{82B13EF8-D7C7-4152-8505-D01150203D7D}" type="pres">
      <dgm:prSet presAssocID="{A6F56BE6-B13A-49F2-9FE6-05D7EBE0FE12}" presName="linear" presStyleCnt="0">
        <dgm:presLayoutVars>
          <dgm:dir/>
          <dgm:animLvl val="lvl"/>
          <dgm:resizeHandles val="exact"/>
        </dgm:presLayoutVars>
      </dgm:prSet>
      <dgm:spPr/>
      <dgm:t>
        <a:bodyPr/>
        <a:lstStyle/>
        <a:p>
          <a:endParaRPr lang="en-US"/>
        </a:p>
      </dgm:t>
    </dgm:pt>
    <dgm:pt modelId="{4B23D49E-2ED8-4AD4-B622-7BE0F32F321D}" type="pres">
      <dgm:prSet presAssocID="{E428F46B-C49C-4555-8321-0FB8E1A4888F}" presName="parentLin" presStyleCnt="0"/>
      <dgm:spPr/>
    </dgm:pt>
    <dgm:pt modelId="{050186A9-C2F1-43DB-B041-3A1EC3F5CCA6}" type="pres">
      <dgm:prSet presAssocID="{E428F46B-C49C-4555-8321-0FB8E1A4888F}" presName="parentLeftMargin" presStyleLbl="node1" presStyleIdx="0" presStyleCnt="3"/>
      <dgm:spPr/>
      <dgm:t>
        <a:bodyPr/>
        <a:lstStyle/>
        <a:p>
          <a:endParaRPr lang="en-US"/>
        </a:p>
      </dgm:t>
    </dgm:pt>
    <dgm:pt modelId="{08BF9578-761B-4DF2-AF24-B14ECC4BF20B}" type="pres">
      <dgm:prSet presAssocID="{E428F46B-C49C-4555-8321-0FB8E1A4888F}" presName="parentText" presStyleLbl="node1" presStyleIdx="0" presStyleCnt="3" custScaleX="128951">
        <dgm:presLayoutVars>
          <dgm:chMax val="0"/>
          <dgm:bulletEnabled val="1"/>
        </dgm:presLayoutVars>
      </dgm:prSet>
      <dgm:spPr/>
      <dgm:t>
        <a:bodyPr/>
        <a:lstStyle/>
        <a:p>
          <a:endParaRPr lang="en-US"/>
        </a:p>
      </dgm:t>
    </dgm:pt>
    <dgm:pt modelId="{596AA650-662D-4CFC-B33F-659BF7E8CD7E}" type="pres">
      <dgm:prSet presAssocID="{E428F46B-C49C-4555-8321-0FB8E1A4888F}" presName="negativeSpace" presStyleCnt="0"/>
      <dgm:spPr/>
    </dgm:pt>
    <dgm:pt modelId="{1ADBB7A1-94BB-4CB2-A0E5-E64E0DE1D074}" type="pres">
      <dgm:prSet presAssocID="{E428F46B-C49C-4555-8321-0FB8E1A4888F}" presName="childText" presStyleLbl="conFgAcc1" presStyleIdx="0" presStyleCnt="3" custLinFactNeighborX="885">
        <dgm:presLayoutVars>
          <dgm:bulletEnabled val="1"/>
        </dgm:presLayoutVars>
      </dgm:prSet>
      <dgm:spPr/>
    </dgm:pt>
    <dgm:pt modelId="{3B9B6EBC-F1D8-496D-A30F-3E6A000B6B67}" type="pres">
      <dgm:prSet presAssocID="{7FDBE478-646F-43CE-9E0C-81C58822F9E3}" presName="spaceBetweenRectangles" presStyleCnt="0"/>
      <dgm:spPr/>
    </dgm:pt>
    <dgm:pt modelId="{BE2F5D4E-BBA6-4853-B942-3AA433A448B0}" type="pres">
      <dgm:prSet presAssocID="{82C81F24-574C-4A36-8880-365387949A0B}" presName="parentLin" presStyleCnt="0"/>
      <dgm:spPr/>
    </dgm:pt>
    <dgm:pt modelId="{85F7257E-BA98-430B-900A-64853F159001}" type="pres">
      <dgm:prSet presAssocID="{82C81F24-574C-4A36-8880-365387949A0B}" presName="parentLeftMargin" presStyleLbl="node1" presStyleIdx="0" presStyleCnt="3"/>
      <dgm:spPr/>
      <dgm:t>
        <a:bodyPr/>
        <a:lstStyle/>
        <a:p>
          <a:endParaRPr lang="en-US"/>
        </a:p>
      </dgm:t>
    </dgm:pt>
    <dgm:pt modelId="{A51398EB-5674-43A2-B85A-C15B3A897C11}" type="pres">
      <dgm:prSet presAssocID="{82C81F24-574C-4A36-8880-365387949A0B}" presName="parentText" presStyleLbl="node1" presStyleIdx="1" presStyleCnt="3" custScaleX="128951">
        <dgm:presLayoutVars>
          <dgm:chMax val="0"/>
          <dgm:bulletEnabled val="1"/>
        </dgm:presLayoutVars>
      </dgm:prSet>
      <dgm:spPr/>
      <dgm:t>
        <a:bodyPr/>
        <a:lstStyle/>
        <a:p>
          <a:endParaRPr lang="en-US"/>
        </a:p>
      </dgm:t>
    </dgm:pt>
    <dgm:pt modelId="{1CFBFF35-CBA4-44B3-ABB5-01CBADD2847D}" type="pres">
      <dgm:prSet presAssocID="{82C81F24-574C-4A36-8880-365387949A0B}" presName="negativeSpace" presStyleCnt="0"/>
      <dgm:spPr/>
    </dgm:pt>
    <dgm:pt modelId="{E8F38A3F-CBE3-473C-84A5-953BEABFC1C6}" type="pres">
      <dgm:prSet presAssocID="{82C81F24-574C-4A36-8880-365387949A0B}" presName="childText" presStyleLbl="conFgAcc1" presStyleIdx="1" presStyleCnt="3">
        <dgm:presLayoutVars>
          <dgm:bulletEnabled val="1"/>
        </dgm:presLayoutVars>
      </dgm:prSet>
      <dgm:spPr/>
    </dgm:pt>
    <dgm:pt modelId="{8DE2FDEC-73A8-47BA-8F12-08074A593A32}" type="pres">
      <dgm:prSet presAssocID="{995CA235-E8EA-4D3A-9EA3-595F3018FA98}" presName="spaceBetweenRectangles" presStyleCnt="0"/>
      <dgm:spPr/>
    </dgm:pt>
    <dgm:pt modelId="{8303AC56-4A55-4986-898B-A9FA750F4882}" type="pres">
      <dgm:prSet presAssocID="{23912EF5-A8E8-4A71-AD84-ED3AA8E7FF94}" presName="parentLin" presStyleCnt="0"/>
      <dgm:spPr/>
    </dgm:pt>
    <dgm:pt modelId="{00EEABC2-BDFA-4BB0-910F-AF28783A96B3}" type="pres">
      <dgm:prSet presAssocID="{23912EF5-A8E8-4A71-AD84-ED3AA8E7FF94}" presName="parentLeftMargin" presStyleLbl="node1" presStyleIdx="1" presStyleCnt="3"/>
      <dgm:spPr/>
      <dgm:t>
        <a:bodyPr/>
        <a:lstStyle/>
        <a:p>
          <a:endParaRPr lang="en-US"/>
        </a:p>
      </dgm:t>
    </dgm:pt>
    <dgm:pt modelId="{23F19194-6187-4C6F-BA65-E0AA07B13BAC}" type="pres">
      <dgm:prSet presAssocID="{23912EF5-A8E8-4A71-AD84-ED3AA8E7FF94}" presName="parentText" presStyleLbl="node1" presStyleIdx="2" presStyleCnt="3" custScaleX="128951">
        <dgm:presLayoutVars>
          <dgm:chMax val="0"/>
          <dgm:bulletEnabled val="1"/>
        </dgm:presLayoutVars>
      </dgm:prSet>
      <dgm:spPr/>
      <dgm:t>
        <a:bodyPr/>
        <a:lstStyle/>
        <a:p>
          <a:endParaRPr lang="en-US"/>
        </a:p>
      </dgm:t>
    </dgm:pt>
    <dgm:pt modelId="{AC58EBBB-0AFF-44EE-AD27-5E45DA07A93F}" type="pres">
      <dgm:prSet presAssocID="{23912EF5-A8E8-4A71-AD84-ED3AA8E7FF94}" presName="negativeSpace" presStyleCnt="0"/>
      <dgm:spPr/>
    </dgm:pt>
    <dgm:pt modelId="{4D806934-682E-475D-AD26-41467F256281}" type="pres">
      <dgm:prSet presAssocID="{23912EF5-A8E8-4A71-AD84-ED3AA8E7FF94}" presName="childText" presStyleLbl="conFgAcc1" presStyleIdx="2" presStyleCnt="3">
        <dgm:presLayoutVars>
          <dgm:bulletEnabled val="1"/>
        </dgm:presLayoutVars>
      </dgm:prSet>
      <dgm:spPr/>
    </dgm:pt>
  </dgm:ptLst>
  <dgm:cxnLst>
    <dgm:cxn modelId="{A5DCAB4C-5BEA-4FAE-9AE7-BB5A8E84A5C9}" type="presOf" srcId="{23912EF5-A8E8-4A71-AD84-ED3AA8E7FF94}" destId="{00EEABC2-BDFA-4BB0-910F-AF28783A96B3}" srcOrd="0" destOrd="0" presId="urn:microsoft.com/office/officeart/2005/8/layout/list1"/>
    <dgm:cxn modelId="{05332AA8-A01C-44C6-BBC1-67D369D4BEC2}" type="presOf" srcId="{A6F56BE6-B13A-49F2-9FE6-05D7EBE0FE12}" destId="{82B13EF8-D7C7-4152-8505-D01150203D7D}" srcOrd="0" destOrd="0" presId="urn:microsoft.com/office/officeart/2005/8/layout/list1"/>
    <dgm:cxn modelId="{2B0F71D1-80A7-4478-BB27-BC8CEEB58178}" type="presOf" srcId="{23912EF5-A8E8-4A71-AD84-ED3AA8E7FF94}" destId="{23F19194-6187-4C6F-BA65-E0AA07B13BAC}" srcOrd="1" destOrd="0" presId="urn:microsoft.com/office/officeart/2005/8/layout/list1"/>
    <dgm:cxn modelId="{5B1AA78E-2810-434A-BC29-7E697BC8B3AA}" type="presOf" srcId="{E428F46B-C49C-4555-8321-0FB8E1A4888F}" destId="{08BF9578-761B-4DF2-AF24-B14ECC4BF20B}" srcOrd="1" destOrd="0" presId="urn:microsoft.com/office/officeart/2005/8/layout/list1"/>
    <dgm:cxn modelId="{35F634E6-0671-41E0-975F-850EB56853D5}" type="presOf" srcId="{82C81F24-574C-4A36-8880-365387949A0B}" destId="{A51398EB-5674-43A2-B85A-C15B3A897C11}" srcOrd="1" destOrd="0" presId="urn:microsoft.com/office/officeart/2005/8/layout/list1"/>
    <dgm:cxn modelId="{B9583FB3-DC8F-49EE-938D-F552E91D428E}" srcId="{A6F56BE6-B13A-49F2-9FE6-05D7EBE0FE12}" destId="{E428F46B-C49C-4555-8321-0FB8E1A4888F}" srcOrd="0" destOrd="0" parTransId="{7F866F8A-8B65-4C5B-9C59-2C14D6462F27}" sibTransId="{7FDBE478-646F-43CE-9E0C-81C58822F9E3}"/>
    <dgm:cxn modelId="{181C45F6-DBA9-4FBA-9A60-7F6EF746C494}" srcId="{A6F56BE6-B13A-49F2-9FE6-05D7EBE0FE12}" destId="{82C81F24-574C-4A36-8880-365387949A0B}" srcOrd="1" destOrd="0" parTransId="{C1F6A6DA-118D-487C-BC6D-8A617C03D83A}" sibTransId="{995CA235-E8EA-4D3A-9EA3-595F3018FA98}"/>
    <dgm:cxn modelId="{DC50B8C3-0C88-4050-A6CF-0B8AE0D77FE8}" type="presOf" srcId="{E428F46B-C49C-4555-8321-0FB8E1A4888F}" destId="{050186A9-C2F1-43DB-B041-3A1EC3F5CCA6}" srcOrd="0" destOrd="0" presId="urn:microsoft.com/office/officeart/2005/8/layout/list1"/>
    <dgm:cxn modelId="{467207F4-5358-431B-8D22-11C885D84C50}" type="presOf" srcId="{82C81F24-574C-4A36-8880-365387949A0B}" destId="{85F7257E-BA98-430B-900A-64853F159001}" srcOrd="0" destOrd="0" presId="urn:microsoft.com/office/officeart/2005/8/layout/list1"/>
    <dgm:cxn modelId="{6498A5A6-2AEB-4340-87E6-0B0BDBCE3627}" srcId="{A6F56BE6-B13A-49F2-9FE6-05D7EBE0FE12}" destId="{23912EF5-A8E8-4A71-AD84-ED3AA8E7FF94}" srcOrd="2" destOrd="0" parTransId="{87FDBF7C-B1E8-46E1-9DF6-C8C908F04DF9}" sibTransId="{55DC4AD2-0F54-45A6-B310-A15F511C77BC}"/>
    <dgm:cxn modelId="{DDD53C12-A096-4F29-85EF-E5724C8353B0}" type="presParOf" srcId="{82B13EF8-D7C7-4152-8505-D01150203D7D}" destId="{4B23D49E-2ED8-4AD4-B622-7BE0F32F321D}" srcOrd="0" destOrd="0" presId="urn:microsoft.com/office/officeart/2005/8/layout/list1"/>
    <dgm:cxn modelId="{7174C746-B5A2-4C80-8976-506253045B0F}" type="presParOf" srcId="{4B23D49E-2ED8-4AD4-B622-7BE0F32F321D}" destId="{050186A9-C2F1-43DB-B041-3A1EC3F5CCA6}" srcOrd="0" destOrd="0" presId="urn:microsoft.com/office/officeart/2005/8/layout/list1"/>
    <dgm:cxn modelId="{A0A6680F-EB32-4E74-B2DF-BCE23B5272B6}" type="presParOf" srcId="{4B23D49E-2ED8-4AD4-B622-7BE0F32F321D}" destId="{08BF9578-761B-4DF2-AF24-B14ECC4BF20B}" srcOrd="1" destOrd="0" presId="urn:microsoft.com/office/officeart/2005/8/layout/list1"/>
    <dgm:cxn modelId="{F5893237-4B54-42C7-82B0-960B5B839186}" type="presParOf" srcId="{82B13EF8-D7C7-4152-8505-D01150203D7D}" destId="{596AA650-662D-4CFC-B33F-659BF7E8CD7E}" srcOrd="1" destOrd="0" presId="urn:microsoft.com/office/officeart/2005/8/layout/list1"/>
    <dgm:cxn modelId="{C0B0CC78-CD2C-4692-8182-5BB0C06B813C}" type="presParOf" srcId="{82B13EF8-D7C7-4152-8505-D01150203D7D}" destId="{1ADBB7A1-94BB-4CB2-A0E5-E64E0DE1D074}" srcOrd="2" destOrd="0" presId="urn:microsoft.com/office/officeart/2005/8/layout/list1"/>
    <dgm:cxn modelId="{F84FA6F7-E0B9-40A7-8C86-F099FDD073C4}" type="presParOf" srcId="{82B13EF8-D7C7-4152-8505-D01150203D7D}" destId="{3B9B6EBC-F1D8-496D-A30F-3E6A000B6B67}" srcOrd="3" destOrd="0" presId="urn:microsoft.com/office/officeart/2005/8/layout/list1"/>
    <dgm:cxn modelId="{32FEE62B-61F5-4A57-80B2-409E01AA82C6}" type="presParOf" srcId="{82B13EF8-D7C7-4152-8505-D01150203D7D}" destId="{BE2F5D4E-BBA6-4853-B942-3AA433A448B0}" srcOrd="4" destOrd="0" presId="urn:microsoft.com/office/officeart/2005/8/layout/list1"/>
    <dgm:cxn modelId="{C3D1B1B5-437D-4BB2-86A1-43DBFE69BF5C}" type="presParOf" srcId="{BE2F5D4E-BBA6-4853-B942-3AA433A448B0}" destId="{85F7257E-BA98-430B-900A-64853F159001}" srcOrd="0" destOrd="0" presId="urn:microsoft.com/office/officeart/2005/8/layout/list1"/>
    <dgm:cxn modelId="{192FBD98-7975-46AA-A342-6288A8C597B9}" type="presParOf" srcId="{BE2F5D4E-BBA6-4853-B942-3AA433A448B0}" destId="{A51398EB-5674-43A2-B85A-C15B3A897C11}" srcOrd="1" destOrd="0" presId="urn:microsoft.com/office/officeart/2005/8/layout/list1"/>
    <dgm:cxn modelId="{6F68691A-8A3D-4014-B86C-BD5BB94D157F}" type="presParOf" srcId="{82B13EF8-D7C7-4152-8505-D01150203D7D}" destId="{1CFBFF35-CBA4-44B3-ABB5-01CBADD2847D}" srcOrd="5" destOrd="0" presId="urn:microsoft.com/office/officeart/2005/8/layout/list1"/>
    <dgm:cxn modelId="{B520DC7C-FF77-458D-9B25-AEED94C87D89}" type="presParOf" srcId="{82B13EF8-D7C7-4152-8505-D01150203D7D}" destId="{E8F38A3F-CBE3-473C-84A5-953BEABFC1C6}" srcOrd="6" destOrd="0" presId="urn:microsoft.com/office/officeart/2005/8/layout/list1"/>
    <dgm:cxn modelId="{010F1C39-19DE-4487-AE75-84C703974D77}" type="presParOf" srcId="{82B13EF8-D7C7-4152-8505-D01150203D7D}" destId="{8DE2FDEC-73A8-47BA-8F12-08074A593A32}" srcOrd="7" destOrd="0" presId="urn:microsoft.com/office/officeart/2005/8/layout/list1"/>
    <dgm:cxn modelId="{00F2606A-4EF3-42E5-BE0F-4046DF96B241}" type="presParOf" srcId="{82B13EF8-D7C7-4152-8505-D01150203D7D}" destId="{8303AC56-4A55-4986-898B-A9FA750F4882}" srcOrd="8" destOrd="0" presId="urn:microsoft.com/office/officeart/2005/8/layout/list1"/>
    <dgm:cxn modelId="{1BAB5C25-C87D-4C87-A07A-36FAAD5145A2}" type="presParOf" srcId="{8303AC56-4A55-4986-898B-A9FA750F4882}" destId="{00EEABC2-BDFA-4BB0-910F-AF28783A96B3}" srcOrd="0" destOrd="0" presId="urn:microsoft.com/office/officeart/2005/8/layout/list1"/>
    <dgm:cxn modelId="{2C6AAA39-8D77-4EF5-85DA-28514E4458E0}" type="presParOf" srcId="{8303AC56-4A55-4986-898B-A9FA750F4882}" destId="{23F19194-6187-4C6F-BA65-E0AA07B13BAC}" srcOrd="1" destOrd="0" presId="urn:microsoft.com/office/officeart/2005/8/layout/list1"/>
    <dgm:cxn modelId="{EEE6CB12-8452-4549-8B49-A5B853330ADA}" type="presParOf" srcId="{82B13EF8-D7C7-4152-8505-D01150203D7D}" destId="{AC58EBBB-0AFF-44EE-AD27-5E45DA07A93F}" srcOrd="9" destOrd="0" presId="urn:microsoft.com/office/officeart/2005/8/layout/list1"/>
    <dgm:cxn modelId="{F53D2388-EA5E-4D61-8136-2C6A3990E129}" type="presParOf" srcId="{82B13EF8-D7C7-4152-8505-D01150203D7D}" destId="{4D806934-682E-475D-AD26-41467F25628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F56BE6-B13A-49F2-9FE6-05D7EBE0FE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28F46B-C49C-4555-8321-0FB8E1A4888F}">
      <dgm:prSet custT="1"/>
      <dgm:spPr>
        <a:solidFill>
          <a:srgbClr val="DE7E26"/>
        </a:solidFill>
      </dgm:spPr>
      <dgm:t>
        <a:bodyPr/>
        <a:lstStyle/>
        <a:p>
          <a:pPr algn="ctr">
            <a:lnSpc>
              <a:spcPct val="100000"/>
            </a:lnSpc>
            <a:spcAft>
              <a:spcPts val="0"/>
            </a:spcAft>
          </a:pPr>
          <a:r>
            <a:rPr lang="en-US" sz="2400" dirty="0">
              <a:latin typeface="Arial" panose="020B0604020202020204" pitchFamily="34" charset="0"/>
              <a:cs typeface="Arial" panose="020B0604020202020204" pitchFamily="34" charset="0"/>
            </a:rPr>
            <a:t>May have scholarships available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the children of employees</a:t>
          </a:r>
        </a:p>
      </dgm:t>
    </dgm:pt>
    <dgm:pt modelId="{7F866F8A-8B65-4C5B-9C59-2C14D6462F27}" type="parTrans" cxnId="{B9583FB3-DC8F-49EE-938D-F552E91D428E}">
      <dgm:prSet/>
      <dgm:spPr/>
      <dgm:t>
        <a:bodyPr/>
        <a:lstStyle/>
        <a:p>
          <a:endParaRPr lang="en-US"/>
        </a:p>
      </dgm:t>
    </dgm:pt>
    <dgm:pt modelId="{7FDBE478-646F-43CE-9E0C-81C58822F9E3}" type="sibTrans" cxnId="{B9583FB3-DC8F-49EE-938D-F552E91D428E}">
      <dgm:prSet/>
      <dgm:spPr/>
      <dgm:t>
        <a:bodyPr/>
        <a:lstStyle/>
        <a:p>
          <a:endParaRPr lang="en-US"/>
        </a:p>
      </dgm:t>
    </dgm:pt>
    <dgm:pt modelId="{82C81F24-574C-4A36-8880-365387949A0B}">
      <dgm:prSet custT="1"/>
      <dgm:spPr>
        <a:solidFill>
          <a:srgbClr val="DE7E26"/>
        </a:solidFill>
      </dgm:spPr>
      <dgm:t>
        <a:bodyPr/>
        <a:lstStyle/>
        <a:p>
          <a:pPr algn="ctr"/>
          <a:r>
            <a:rPr lang="en-US" sz="2400" dirty="0">
              <a:latin typeface="Arial" panose="020B0604020202020204" pitchFamily="34" charset="0"/>
              <a:cs typeface="Arial" panose="020B0604020202020204" pitchFamily="34" charset="0"/>
            </a:rPr>
            <a:t>May have educational benefits for their employees</a:t>
          </a:r>
        </a:p>
      </dgm:t>
    </dgm:pt>
    <dgm:pt modelId="{C1F6A6DA-118D-487C-BC6D-8A617C03D83A}" type="parTrans" cxnId="{181C45F6-DBA9-4FBA-9A60-7F6EF746C494}">
      <dgm:prSet/>
      <dgm:spPr/>
      <dgm:t>
        <a:bodyPr/>
        <a:lstStyle/>
        <a:p>
          <a:endParaRPr lang="en-US"/>
        </a:p>
      </dgm:t>
    </dgm:pt>
    <dgm:pt modelId="{995CA235-E8EA-4D3A-9EA3-595F3018FA98}" type="sibTrans" cxnId="{181C45F6-DBA9-4FBA-9A60-7F6EF746C494}">
      <dgm:prSet/>
      <dgm:spPr/>
      <dgm:t>
        <a:bodyPr/>
        <a:lstStyle/>
        <a:p>
          <a:endParaRPr lang="en-US"/>
        </a:p>
      </dgm:t>
    </dgm:pt>
    <dgm:pt modelId="{82B13EF8-D7C7-4152-8505-D01150203D7D}" type="pres">
      <dgm:prSet presAssocID="{A6F56BE6-B13A-49F2-9FE6-05D7EBE0FE12}" presName="linear" presStyleCnt="0">
        <dgm:presLayoutVars>
          <dgm:dir/>
          <dgm:animLvl val="lvl"/>
          <dgm:resizeHandles val="exact"/>
        </dgm:presLayoutVars>
      </dgm:prSet>
      <dgm:spPr/>
      <dgm:t>
        <a:bodyPr/>
        <a:lstStyle/>
        <a:p>
          <a:endParaRPr lang="en-US"/>
        </a:p>
      </dgm:t>
    </dgm:pt>
    <dgm:pt modelId="{4B23D49E-2ED8-4AD4-B622-7BE0F32F321D}" type="pres">
      <dgm:prSet presAssocID="{E428F46B-C49C-4555-8321-0FB8E1A4888F}" presName="parentLin" presStyleCnt="0"/>
      <dgm:spPr/>
    </dgm:pt>
    <dgm:pt modelId="{050186A9-C2F1-43DB-B041-3A1EC3F5CCA6}" type="pres">
      <dgm:prSet presAssocID="{E428F46B-C49C-4555-8321-0FB8E1A4888F}" presName="parentLeftMargin" presStyleLbl="node1" presStyleIdx="0" presStyleCnt="2"/>
      <dgm:spPr/>
      <dgm:t>
        <a:bodyPr/>
        <a:lstStyle/>
        <a:p>
          <a:endParaRPr lang="en-US"/>
        </a:p>
      </dgm:t>
    </dgm:pt>
    <dgm:pt modelId="{08BF9578-761B-4DF2-AF24-B14ECC4BF20B}" type="pres">
      <dgm:prSet presAssocID="{E428F46B-C49C-4555-8321-0FB8E1A4888F}" presName="parentText" presStyleLbl="node1" presStyleIdx="0" presStyleCnt="2" custScaleX="128951">
        <dgm:presLayoutVars>
          <dgm:chMax val="0"/>
          <dgm:bulletEnabled val="1"/>
        </dgm:presLayoutVars>
      </dgm:prSet>
      <dgm:spPr/>
      <dgm:t>
        <a:bodyPr/>
        <a:lstStyle/>
        <a:p>
          <a:endParaRPr lang="en-US"/>
        </a:p>
      </dgm:t>
    </dgm:pt>
    <dgm:pt modelId="{596AA650-662D-4CFC-B33F-659BF7E8CD7E}" type="pres">
      <dgm:prSet presAssocID="{E428F46B-C49C-4555-8321-0FB8E1A4888F}" presName="negativeSpace" presStyleCnt="0"/>
      <dgm:spPr/>
    </dgm:pt>
    <dgm:pt modelId="{1ADBB7A1-94BB-4CB2-A0E5-E64E0DE1D074}" type="pres">
      <dgm:prSet presAssocID="{E428F46B-C49C-4555-8321-0FB8E1A4888F}" presName="childText" presStyleLbl="conFgAcc1" presStyleIdx="0" presStyleCnt="2">
        <dgm:presLayoutVars>
          <dgm:bulletEnabled val="1"/>
        </dgm:presLayoutVars>
      </dgm:prSet>
      <dgm:spPr/>
    </dgm:pt>
    <dgm:pt modelId="{3B9B6EBC-F1D8-496D-A30F-3E6A000B6B67}" type="pres">
      <dgm:prSet presAssocID="{7FDBE478-646F-43CE-9E0C-81C58822F9E3}" presName="spaceBetweenRectangles" presStyleCnt="0"/>
      <dgm:spPr/>
    </dgm:pt>
    <dgm:pt modelId="{BE2F5D4E-BBA6-4853-B942-3AA433A448B0}" type="pres">
      <dgm:prSet presAssocID="{82C81F24-574C-4A36-8880-365387949A0B}" presName="parentLin" presStyleCnt="0"/>
      <dgm:spPr/>
    </dgm:pt>
    <dgm:pt modelId="{85F7257E-BA98-430B-900A-64853F159001}" type="pres">
      <dgm:prSet presAssocID="{82C81F24-574C-4A36-8880-365387949A0B}" presName="parentLeftMargin" presStyleLbl="node1" presStyleIdx="0" presStyleCnt="2"/>
      <dgm:spPr/>
      <dgm:t>
        <a:bodyPr/>
        <a:lstStyle/>
        <a:p>
          <a:endParaRPr lang="en-US"/>
        </a:p>
      </dgm:t>
    </dgm:pt>
    <dgm:pt modelId="{A51398EB-5674-43A2-B85A-C15B3A897C11}" type="pres">
      <dgm:prSet presAssocID="{82C81F24-574C-4A36-8880-365387949A0B}" presName="parentText" presStyleLbl="node1" presStyleIdx="1" presStyleCnt="2" custScaleX="128951">
        <dgm:presLayoutVars>
          <dgm:chMax val="0"/>
          <dgm:bulletEnabled val="1"/>
        </dgm:presLayoutVars>
      </dgm:prSet>
      <dgm:spPr/>
      <dgm:t>
        <a:bodyPr/>
        <a:lstStyle/>
        <a:p>
          <a:endParaRPr lang="en-US"/>
        </a:p>
      </dgm:t>
    </dgm:pt>
    <dgm:pt modelId="{1CFBFF35-CBA4-44B3-ABB5-01CBADD2847D}" type="pres">
      <dgm:prSet presAssocID="{82C81F24-574C-4A36-8880-365387949A0B}" presName="negativeSpace" presStyleCnt="0"/>
      <dgm:spPr/>
    </dgm:pt>
    <dgm:pt modelId="{E8F38A3F-CBE3-473C-84A5-953BEABFC1C6}" type="pres">
      <dgm:prSet presAssocID="{82C81F24-574C-4A36-8880-365387949A0B}" presName="childText" presStyleLbl="conFgAcc1" presStyleIdx="1" presStyleCnt="2">
        <dgm:presLayoutVars>
          <dgm:bulletEnabled val="1"/>
        </dgm:presLayoutVars>
      </dgm:prSet>
      <dgm:spPr/>
    </dgm:pt>
  </dgm:ptLst>
  <dgm:cxnLst>
    <dgm:cxn modelId="{181C45F6-DBA9-4FBA-9A60-7F6EF746C494}" srcId="{A6F56BE6-B13A-49F2-9FE6-05D7EBE0FE12}" destId="{82C81F24-574C-4A36-8880-365387949A0B}" srcOrd="1" destOrd="0" parTransId="{C1F6A6DA-118D-487C-BC6D-8A617C03D83A}" sibTransId="{995CA235-E8EA-4D3A-9EA3-595F3018FA98}"/>
    <dgm:cxn modelId="{5B1AA78E-2810-434A-BC29-7E697BC8B3AA}" type="presOf" srcId="{E428F46B-C49C-4555-8321-0FB8E1A4888F}" destId="{08BF9578-761B-4DF2-AF24-B14ECC4BF20B}" srcOrd="1" destOrd="0" presId="urn:microsoft.com/office/officeart/2005/8/layout/list1"/>
    <dgm:cxn modelId="{35F634E6-0671-41E0-975F-850EB56853D5}" type="presOf" srcId="{82C81F24-574C-4A36-8880-365387949A0B}" destId="{A51398EB-5674-43A2-B85A-C15B3A897C11}" srcOrd="1" destOrd="0" presId="urn:microsoft.com/office/officeart/2005/8/layout/list1"/>
    <dgm:cxn modelId="{DC50B8C3-0C88-4050-A6CF-0B8AE0D77FE8}" type="presOf" srcId="{E428F46B-C49C-4555-8321-0FB8E1A4888F}" destId="{050186A9-C2F1-43DB-B041-3A1EC3F5CCA6}" srcOrd="0" destOrd="0" presId="urn:microsoft.com/office/officeart/2005/8/layout/list1"/>
    <dgm:cxn modelId="{B9583FB3-DC8F-49EE-938D-F552E91D428E}" srcId="{A6F56BE6-B13A-49F2-9FE6-05D7EBE0FE12}" destId="{E428F46B-C49C-4555-8321-0FB8E1A4888F}" srcOrd="0" destOrd="0" parTransId="{7F866F8A-8B65-4C5B-9C59-2C14D6462F27}" sibTransId="{7FDBE478-646F-43CE-9E0C-81C58822F9E3}"/>
    <dgm:cxn modelId="{467207F4-5358-431B-8D22-11C885D84C50}" type="presOf" srcId="{82C81F24-574C-4A36-8880-365387949A0B}" destId="{85F7257E-BA98-430B-900A-64853F159001}" srcOrd="0" destOrd="0" presId="urn:microsoft.com/office/officeart/2005/8/layout/list1"/>
    <dgm:cxn modelId="{05332AA8-A01C-44C6-BBC1-67D369D4BEC2}" type="presOf" srcId="{A6F56BE6-B13A-49F2-9FE6-05D7EBE0FE12}" destId="{82B13EF8-D7C7-4152-8505-D01150203D7D}" srcOrd="0" destOrd="0" presId="urn:microsoft.com/office/officeart/2005/8/layout/list1"/>
    <dgm:cxn modelId="{DDD53C12-A096-4F29-85EF-E5724C8353B0}" type="presParOf" srcId="{82B13EF8-D7C7-4152-8505-D01150203D7D}" destId="{4B23D49E-2ED8-4AD4-B622-7BE0F32F321D}" srcOrd="0" destOrd="0" presId="urn:microsoft.com/office/officeart/2005/8/layout/list1"/>
    <dgm:cxn modelId="{7174C746-B5A2-4C80-8976-506253045B0F}" type="presParOf" srcId="{4B23D49E-2ED8-4AD4-B622-7BE0F32F321D}" destId="{050186A9-C2F1-43DB-B041-3A1EC3F5CCA6}" srcOrd="0" destOrd="0" presId="urn:microsoft.com/office/officeart/2005/8/layout/list1"/>
    <dgm:cxn modelId="{A0A6680F-EB32-4E74-B2DF-BCE23B5272B6}" type="presParOf" srcId="{4B23D49E-2ED8-4AD4-B622-7BE0F32F321D}" destId="{08BF9578-761B-4DF2-AF24-B14ECC4BF20B}" srcOrd="1" destOrd="0" presId="urn:microsoft.com/office/officeart/2005/8/layout/list1"/>
    <dgm:cxn modelId="{F5893237-4B54-42C7-82B0-960B5B839186}" type="presParOf" srcId="{82B13EF8-D7C7-4152-8505-D01150203D7D}" destId="{596AA650-662D-4CFC-B33F-659BF7E8CD7E}" srcOrd="1" destOrd="0" presId="urn:microsoft.com/office/officeart/2005/8/layout/list1"/>
    <dgm:cxn modelId="{C0B0CC78-CD2C-4692-8182-5BB0C06B813C}" type="presParOf" srcId="{82B13EF8-D7C7-4152-8505-D01150203D7D}" destId="{1ADBB7A1-94BB-4CB2-A0E5-E64E0DE1D074}" srcOrd="2" destOrd="0" presId="urn:microsoft.com/office/officeart/2005/8/layout/list1"/>
    <dgm:cxn modelId="{F84FA6F7-E0B9-40A7-8C86-F099FDD073C4}" type="presParOf" srcId="{82B13EF8-D7C7-4152-8505-D01150203D7D}" destId="{3B9B6EBC-F1D8-496D-A30F-3E6A000B6B67}" srcOrd="3" destOrd="0" presId="urn:microsoft.com/office/officeart/2005/8/layout/list1"/>
    <dgm:cxn modelId="{32FEE62B-61F5-4A57-80B2-409E01AA82C6}" type="presParOf" srcId="{82B13EF8-D7C7-4152-8505-D01150203D7D}" destId="{BE2F5D4E-BBA6-4853-B942-3AA433A448B0}" srcOrd="4" destOrd="0" presId="urn:microsoft.com/office/officeart/2005/8/layout/list1"/>
    <dgm:cxn modelId="{C3D1B1B5-437D-4BB2-86A1-43DBFE69BF5C}" type="presParOf" srcId="{BE2F5D4E-BBA6-4853-B942-3AA433A448B0}" destId="{85F7257E-BA98-430B-900A-64853F159001}" srcOrd="0" destOrd="0" presId="urn:microsoft.com/office/officeart/2005/8/layout/list1"/>
    <dgm:cxn modelId="{192FBD98-7975-46AA-A342-6288A8C597B9}" type="presParOf" srcId="{BE2F5D4E-BBA6-4853-B942-3AA433A448B0}" destId="{A51398EB-5674-43A2-B85A-C15B3A897C11}" srcOrd="1" destOrd="0" presId="urn:microsoft.com/office/officeart/2005/8/layout/list1"/>
    <dgm:cxn modelId="{6F68691A-8A3D-4014-B86C-BD5BB94D157F}" type="presParOf" srcId="{82B13EF8-D7C7-4152-8505-D01150203D7D}" destId="{1CFBFF35-CBA4-44B3-ABB5-01CBADD2847D}" srcOrd="5" destOrd="0" presId="urn:microsoft.com/office/officeart/2005/8/layout/list1"/>
    <dgm:cxn modelId="{B520DC7C-FF77-458D-9B25-AEED94C87D89}" type="presParOf" srcId="{82B13EF8-D7C7-4152-8505-D01150203D7D}" destId="{E8F38A3F-CBE3-473C-84A5-953BEABFC1C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77C0-20FA-8A4B-B6E0-62840575AA97}">
      <dsp:nvSpPr>
        <dsp:cNvPr id="0" name=""/>
        <dsp:cNvSpPr/>
      </dsp:nvSpPr>
      <dsp:spPr>
        <a:xfrm rot="5400000">
          <a:off x="2820605" y="-576855"/>
          <a:ext cx="1441310" cy="29554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1066800">
            <a:lnSpc>
              <a:spcPct val="100000"/>
            </a:lnSpc>
            <a:spcBef>
              <a:spcPct val="0"/>
            </a:spcBef>
            <a:spcAft>
              <a:spcPts val="0"/>
            </a:spcAft>
            <a:buChar char="••"/>
          </a:pPr>
          <a:r>
            <a:rPr lang="en-US" sz="2400" kern="1200" dirty="0"/>
            <a:t>Expected Family Contribution (EFC)</a:t>
          </a:r>
        </a:p>
        <a:p>
          <a:pPr marL="457200" lvl="2" indent="-320040" algn="l" defTabSz="1066800">
            <a:lnSpc>
              <a:spcPct val="100000"/>
            </a:lnSpc>
            <a:spcBef>
              <a:spcPct val="0"/>
            </a:spcBef>
            <a:spcAft>
              <a:spcPts val="0"/>
            </a:spcAft>
            <a:buSzPct val="90000"/>
            <a:buFont typeface="Zapf Dingbats"/>
            <a:buChar char="••"/>
          </a:pPr>
          <a:r>
            <a:rPr lang="en-US" sz="2400" kern="1200" dirty="0"/>
            <a:t>Ranges from 0 to 999999</a:t>
          </a:r>
        </a:p>
      </dsp:txBody>
      <dsp:txXfrm rot="-5400000">
        <a:off x="2063541" y="250568"/>
        <a:ext cx="2885080" cy="1300592"/>
      </dsp:txXfrm>
    </dsp:sp>
    <dsp:sp modelId="{AFC86E4C-7B1F-C342-9673-ECDCFFB28BEA}">
      <dsp:nvSpPr>
        <dsp:cNvPr id="0" name=""/>
        <dsp:cNvSpPr/>
      </dsp:nvSpPr>
      <dsp:spPr>
        <a:xfrm>
          <a:off x="623460" y="45"/>
          <a:ext cx="1440080" cy="1801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Previous</a:t>
          </a:r>
          <a:endParaRPr lang="en-US" sz="2400" kern="1200" dirty="0"/>
        </a:p>
      </dsp:txBody>
      <dsp:txXfrm>
        <a:off x="693759" y="70344"/>
        <a:ext cx="1299482" cy="1661040"/>
      </dsp:txXfrm>
    </dsp:sp>
    <dsp:sp modelId="{28E713B6-9AEF-2C44-9C5D-C46303AF1B01}">
      <dsp:nvSpPr>
        <dsp:cNvPr id="0" name=""/>
        <dsp:cNvSpPr/>
      </dsp:nvSpPr>
      <dsp:spPr>
        <a:xfrm rot="5400000">
          <a:off x="2836595" y="1298976"/>
          <a:ext cx="1441310" cy="298721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320040" algn="l" defTabSz="1066800">
            <a:lnSpc>
              <a:spcPct val="100000"/>
            </a:lnSpc>
            <a:spcBef>
              <a:spcPct val="0"/>
            </a:spcBef>
            <a:spcAft>
              <a:spcPts val="0"/>
            </a:spcAft>
            <a:buChar char="••"/>
          </a:pPr>
          <a:r>
            <a:rPr lang="en-US" sz="2400" kern="1200" dirty="0"/>
            <a:t>Student Aid Index (SAI)</a:t>
          </a:r>
        </a:p>
        <a:p>
          <a:pPr marL="457200" lvl="2" indent="-320040" algn="l" defTabSz="1066800">
            <a:lnSpc>
              <a:spcPct val="100000"/>
            </a:lnSpc>
            <a:spcBef>
              <a:spcPct val="0"/>
            </a:spcBef>
            <a:spcAft>
              <a:spcPts val="0"/>
            </a:spcAft>
            <a:buSzPct val="90000"/>
            <a:buFont typeface="Zapf Dingbats"/>
            <a:buChar char="••"/>
          </a:pPr>
          <a:r>
            <a:rPr lang="en-US" sz="2400" kern="1200" dirty="0"/>
            <a:t>Ranges from -1500 to 999999</a:t>
          </a:r>
        </a:p>
      </dsp:txBody>
      <dsp:txXfrm rot="-5400000">
        <a:off x="2063643" y="2142288"/>
        <a:ext cx="2916856" cy="1300592"/>
      </dsp:txXfrm>
    </dsp:sp>
    <dsp:sp modelId="{9A4EB012-843F-EB47-A209-7DCB123430B0}">
      <dsp:nvSpPr>
        <dsp:cNvPr id="0" name=""/>
        <dsp:cNvSpPr/>
      </dsp:nvSpPr>
      <dsp:spPr>
        <a:xfrm>
          <a:off x="623460" y="1891765"/>
          <a:ext cx="1440183" cy="1801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t>Starting 2024-25 FAFSA</a:t>
          </a:r>
          <a:endParaRPr lang="en-US" sz="2400" kern="1200" dirty="0"/>
        </a:p>
      </dsp:txBody>
      <dsp:txXfrm>
        <a:off x="693764" y="1962069"/>
        <a:ext cx="1299575" cy="1661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4D92-CB6F-4FFF-924A-C5CEE4869F8D}">
      <dsp:nvSpPr>
        <dsp:cNvPr id="0" name=""/>
        <dsp:cNvSpPr/>
      </dsp:nvSpPr>
      <dsp:spPr>
        <a:xfrm>
          <a:off x="-5427139" y="-831103"/>
          <a:ext cx="6462806" cy="6462806"/>
        </a:xfrm>
        <a:prstGeom prst="blockArc">
          <a:avLst>
            <a:gd name="adj1" fmla="val 18900000"/>
            <a:gd name="adj2" fmla="val 2700000"/>
            <a:gd name="adj3" fmla="val 334"/>
          </a:avLst>
        </a:prstGeom>
        <a:noFill/>
        <a:ln w="25400" cap="flat" cmpd="sng" algn="ctr">
          <a:solidFill>
            <a:srgbClr val="005B99"/>
          </a:solidFill>
          <a:prstDash val="solid"/>
        </a:ln>
        <a:effectLst/>
      </dsp:spPr>
      <dsp:style>
        <a:lnRef idx="2">
          <a:scrgbClr r="0" g="0" b="0"/>
        </a:lnRef>
        <a:fillRef idx="0">
          <a:scrgbClr r="0" g="0" b="0"/>
        </a:fillRef>
        <a:effectRef idx="0">
          <a:scrgbClr r="0" g="0" b="0"/>
        </a:effectRef>
        <a:fontRef idx="minor"/>
      </dsp:style>
    </dsp:sp>
    <dsp:sp modelId="{F2738B41-2685-4679-BD58-CDECA3A82757}">
      <dsp:nvSpPr>
        <dsp:cNvPr id="0" name=""/>
        <dsp:cNvSpPr/>
      </dsp:nvSpPr>
      <dsp:spPr>
        <a:xfrm>
          <a:off x="666323" y="480060"/>
          <a:ext cx="7535128" cy="960120"/>
        </a:xfrm>
        <a:prstGeom prst="rect">
          <a:avLst/>
        </a:prstGeom>
        <a:solidFill>
          <a:srgbClr val="DE7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Online FAFSA</a:t>
          </a:r>
        </a:p>
      </dsp:txBody>
      <dsp:txXfrm>
        <a:off x="666323" y="480060"/>
        <a:ext cx="7535128" cy="960120"/>
      </dsp:txXfrm>
    </dsp:sp>
    <dsp:sp modelId="{85B04281-9A45-4F2A-ADFB-2AFDD8F4A1E8}">
      <dsp:nvSpPr>
        <dsp:cNvPr id="0" name=""/>
        <dsp:cNvSpPr/>
      </dsp:nvSpPr>
      <dsp:spPr>
        <a:xfrm>
          <a:off x="66248" y="360045"/>
          <a:ext cx="1200150" cy="1200150"/>
        </a:xfrm>
        <a:prstGeom prst="ellipse">
          <a:avLst/>
        </a:prstGeom>
        <a:solidFill>
          <a:schemeClr val="lt1">
            <a:hueOff val="0"/>
            <a:satOff val="0"/>
            <a:lumOff val="0"/>
            <a:alphaOff val="0"/>
          </a:schemeClr>
        </a:solidFill>
        <a:ln w="25400" cap="flat" cmpd="sng" algn="ctr">
          <a:solidFill>
            <a:srgbClr val="004E7D"/>
          </a:solidFill>
          <a:prstDash val="solid"/>
        </a:ln>
        <a:effectLst/>
      </dsp:spPr>
      <dsp:style>
        <a:lnRef idx="2">
          <a:scrgbClr r="0" g="0" b="0"/>
        </a:lnRef>
        <a:fillRef idx="1">
          <a:scrgbClr r="0" g="0" b="0"/>
        </a:fillRef>
        <a:effectRef idx="0">
          <a:scrgbClr r="0" g="0" b="0"/>
        </a:effectRef>
        <a:fontRef idx="minor"/>
      </dsp:style>
    </dsp:sp>
    <dsp:sp modelId="{043DF6E6-6ED5-42EE-AE88-E9CEBE165A8A}">
      <dsp:nvSpPr>
        <dsp:cNvPr id="0" name=""/>
        <dsp:cNvSpPr/>
      </dsp:nvSpPr>
      <dsp:spPr>
        <a:xfrm>
          <a:off x="1015326" y="1920240"/>
          <a:ext cx="7186124" cy="960120"/>
        </a:xfrm>
        <a:prstGeom prst="rect">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PDF FAFSA</a:t>
          </a:r>
        </a:p>
      </dsp:txBody>
      <dsp:txXfrm>
        <a:off x="1015326" y="1920240"/>
        <a:ext cx="7186124" cy="960120"/>
      </dsp:txXfrm>
    </dsp:sp>
    <dsp:sp modelId="{297862ED-8CDE-4ECE-9964-09915C801F19}">
      <dsp:nvSpPr>
        <dsp:cNvPr id="0" name=""/>
        <dsp:cNvSpPr/>
      </dsp:nvSpPr>
      <dsp:spPr>
        <a:xfrm>
          <a:off x="415251" y="1800224"/>
          <a:ext cx="1200150" cy="1200150"/>
        </a:xfrm>
        <a:prstGeom prst="ellipse">
          <a:avLst/>
        </a:prstGeom>
        <a:solidFill>
          <a:schemeClr val="lt1">
            <a:hueOff val="0"/>
            <a:satOff val="0"/>
            <a:lumOff val="0"/>
            <a:alphaOff val="0"/>
          </a:schemeClr>
        </a:solidFill>
        <a:ln w="25400" cap="flat" cmpd="sng" algn="ctr">
          <a:solidFill>
            <a:srgbClr val="004E7D"/>
          </a:solidFill>
          <a:prstDash val="solid"/>
        </a:ln>
        <a:effectLst/>
      </dsp:spPr>
      <dsp:style>
        <a:lnRef idx="2">
          <a:scrgbClr r="0" g="0" b="0"/>
        </a:lnRef>
        <a:fillRef idx="1">
          <a:scrgbClr r="0" g="0" b="0"/>
        </a:fillRef>
        <a:effectRef idx="0">
          <a:scrgbClr r="0" g="0" b="0"/>
        </a:effectRef>
        <a:fontRef idx="minor"/>
      </dsp:style>
    </dsp:sp>
    <dsp:sp modelId="{8BCA38A6-4D67-4D60-A194-7BC73C35EC85}">
      <dsp:nvSpPr>
        <dsp:cNvPr id="0" name=""/>
        <dsp:cNvSpPr/>
      </dsp:nvSpPr>
      <dsp:spPr>
        <a:xfrm>
          <a:off x="666323" y="3360420"/>
          <a:ext cx="7535128" cy="960120"/>
        </a:xfrm>
        <a:prstGeom prst="rect">
          <a:avLst/>
        </a:prstGeom>
        <a:solidFill>
          <a:srgbClr val="B941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95"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Arial" panose="020B0604020202020204" pitchFamily="34" charset="0"/>
              <a:cs typeface="Arial" panose="020B0604020202020204" pitchFamily="34" charset="0"/>
            </a:rPr>
            <a:t>FAFSA on the Phone (FOTP)</a:t>
          </a:r>
        </a:p>
      </dsp:txBody>
      <dsp:txXfrm>
        <a:off x="666323" y="3360420"/>
        <a:ext cx="7535128" cy="960120"/>
      </dsp:txXfrm>
    </dsp:sp>
    <dsp:sp modelId="{8D1E3182-96F9-438C-AF7C-A268279CF296}">
      <dsp:nvSpPr>
        <dsp:cNvPr id="0" name=""/>
        <dsp:cNvSpPr/>
      </dsp:nvSpPr>
      <dsp:spPr>
        <a:xfrm>
          <a:off x="66248" y="3240405"/>
          <a:ext cx="1200150" cy="1200150"/>
        </a:xfrm>
        <a:prstGeom prst="ellipse">
          <a:avLst/>
        </a:prstGeom>
        <a:solidFill>
          <a:schemeClr val="lt1">
            <a:hueOff val="0"/>
            <a:satOff val="0"/>
            <a:lumOff val="0"/>
            <a:alphaOff val="0"/>
          </a:schemeClr>
        </a:solidFill>
        <a:ln w="25400" cap="flat" cmpd="sng" algn="ctr">
          <a:solidFill>
            <a:srgbClr val="004E7D"/>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82246-8DD8-784D-8123-283BE08FCC08}">
      <dsp:nvSpPr>
        <dsp:cNvPr id="0" name=""/>
        <dsp:cNvSpPr/>
      </dsp:nvSpPr>
      <dsp:spPr>
        <a:xfrm>
          <a:off x="1305400" y="412449"/>
          <a:ext cx="2746902" cy="2746902"/>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815326-AF4F-B345-87C7-598215044B3B}">
      <dsp:nvSpPr>
        <dsp:cNvPr id="0" name=""/>
        <dsp:cNvSpPr/>
      </dsp:nvSpPr>
      <dsp:spPr>
        <a:xfrm>
          <a:off x="1305400" y="412449"/>
          <a:ext cx="2746902" cy="2746902"/>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B54787-0DDC-8A45-AA36-4BB1BC767584}">
      <dsp:nvSpPr>
        <dsp:cNvPr id="0" name=""/>
        <dsp:cNvSpPr/>
      </dsp:nvSpPr>
      <dsp:spPr>
        <a:xfrm>
          <a:off x="1305400" y="412449"/>
          <a:ext cx="2746902" cy="2746902"/>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F1664C-BEBF-6D45-933D-1EE37EBBA573}">
      <dsp:nvSpPr>
        <dsp:cNvPr id="0" name=""/>
        <dsp:cNvSpPr/>
      </dsp:nvSpPr>
      <dsp:spPr>
        <a:xfrm>
          <a:off x="1305400" y="412449"/>
          <a:ext cx="2746902" cy="2746902"/>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8DB2B-90BE-8C42-8978-595F7EA59FE3}">
      <dsp:nvSpPr>
        <dsp:cNvPr id="0" name=""/>
        <dsp:cNvSpPr/>
      </dsp:nvSpPr>
      <dsp:spPr>
        <a:xfrm>
          <a:off x="2226794" y="1333843"/>
          <a:ext cx="904114" cy="904114"/>
        </a:xfrm>
        <a:prstGeom prst="ellipse">
          <a:avLst/>
        </a:prstGeom>
        <a:solidFill>
          <a:srgbClr val="2E50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BAE17"/>
              </a:solidFill>
            </a:rPr>
            <a:t>Index</a:t>
          </a:r>
        </a:p>
      </dsp:txBody>
      <dsp:txXfrm>
        <a:off x="2359198" y="1466247"/>
        <a:ext cx="639306" cy="639306"/>
      </dsp:txXfrm>
    </dsp:sp>
    <dsp:sp modelId="{90B4F273-1149-984F-BEBD-4C88E4311042}">
      <dsp:nvSpPr>
        <dsp:cNvPr id="0" name=""/>
        <dsp:cNvSpPr/>
      </dsp:nvSpPr>
      <dsp:spPr>
        <a:xfrm>
          <a:off x="2136384" y="-98142"/>
          <a:ext cx="1084934" cy="1084934"/>
        </a:xfrm>
        <a:prstGeom prst="ellipse">
          <a:avLst/>
        </a:prstGeom>
        <a:solidFill>
          <a:srgbClr val="18A9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Student Income</a:t>
          </a:r>
        </a:p>
      </dsp:txBody>
      <dsp:txXfrm>
        <a:off x="2295269" y="60743"/>
        <a:ext cx="767164" cy="767164"/>
      </dsp:txXfrm>
    </dsp:sp>
    <dsp:sp modelId="{22C16131-282F-2D4B-B23E-578162AF5D30}">
      <dsp:nvSpPr>
        <dsp:cNvPr id="0" name=""/>
        <dsp:cNvSpPr/>
      </dsp:nvSpPr>
      <dsp:spPr>
        <a:xfrm>
          <a:off x="3357413" y="1122885"/>
          <a:ext cx="1326030" cy="1326030"/>
        </a:xfrm>
        <a:prstGeom prst="ellipse">
          <a:avLst/>
        </a:prstGeom>
        <a:solidFill>
          <a:srgbClr val="AD29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Parent(s) Assets</a:t>
          </a:r>
        </a:p>
      </dsp:txBody>
      <dsp:txXfrm>
        <a:off x="3551606" y="1317078"/>
        <a:ext cx="937644" cy="937644"/>
      </dsp:txXfrm>
    </dsp:sp>
    <dsp:sp modelId="{7931F58F-2D69-C14A-97DE-50BBABB2977E}">
      <dsp:nvSpPr>
        <dsp:cNvPr id="0" name=""/>
        <dsp:cNvSpPr/>
      </dsp:nvSpPr>
      <dsp:spPr>
        <a:xfrm>
          <a:off x="2136384" y="2585010"/>
          <a:ext cx="1084934" cy="1084934"/>
        </a:xfrm>
        <a:prstGeom prst="ellipse">
          <a:avLst/>
        </a:prstGeom>
        <a:solidFill>
          <a:srgbClr val="18A9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Student Assets</a:t>
          </a:r>
        </a:p>
      </dsp:txBody>
      <dsp:txXfrm>
        <a:off x="2295269" y="2743895"/>
        <a:ext cx="767164" cy="767164"/>
      </dsp:txXfrm>
    </dsp:sp>
    <dsp:sp modelId="{3CA7007F-9D45-9444-9101-4BB61B08578B}">
      <dsp:nvSpPr>
        <dsp:cNvPr id="0" name=""/>
        <dsp:cNvSpPr/>
      </dsp:nvSpPr>
      <dsp:spPr>
        <a:xfrm>
          <a:off x="674259" y="1122885"/>
          <a:ext cx="1326030" cy="1326030"/>
        </a:xfrm>
        <a:prstGeom prst="ellipse">
          <a:avLst/>
        </a:prstGeom>
        <a:solidFill>
          <a:srgbClr val="AD29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Parent(s) Income</a:t>
          </a:r>
        </a:p>
      </dsp:txBody>
      <dsp:txXfrm>
        <a:off x="868452" y="1317078"/>
        <a:ext cx="937644" cy="937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6ED3-8967-4A1C-9E7A-44FDF5590D78}">
      <dsp:nvSpPr>
        <dsp:cNvPr id="0" name=""/>
        <dsp:cNvSpPr/>
      </dsp:nvSpPr>
      <dsp:spPr>
        <a:xfrm>
          <a:off x="1605425" y="541711"/>
          <a:ext cx="4695355" cy="4670377"/>
        </a:xfrm>
        <a:prstGeom prst="pie">
          <a:avLst>
            <a:gd name="adj1" fmla="val 16200000"/>
            <a:gd name="adj2" fmla="val 0"/>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Scholarships</a:t>
          </a:r>
        </a:p>
      </dsp:txBody>
      <dsp:txXfrm>
        <a:off x="4006764" y="1405730"/>
        <a:ext cx="1732809" cy="1389993"/>
      </dsp:txXfrm>
    </dsp:sp>
    <dsp:sp modelId="{44618673-05F8-4D88-BC03-2C7CBDB687DA}">
      <dsp:nvSpPr>
        <dsp:cNvPr id="0" name=""/>
        <dsp:cNvSpPr/>
      </dsp:nvSpPr>
      <dsp:spPr>
        <a:xfrm>
          <a:off x="1691707" y="551471"/>
          <a:ext cx="4608576" cy="4608576"/>
        </a:xfrm>
        <a:prstGeom prst="pie">
          <a:avLst>
            <a:gd name="adj1" fmla="val 0"/>
            <a:gd name="adj2" fmla="val 5400000"/>
          </a:avLst>
        </a:prstGeom>
        <a:solidFill>
          <a:srgbClr val="004E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Grants</a:t>
          </a:r>
        </a:p>
      </dsp:txBody>
      <dsp:txXfrm>
        <a:off x="4078291" y="2938055"/>
        <a:ext cx="1700784" cy="1371600"/>
      </dsp:txXfrm>
    </dsp:sp>
    <dsp:sp modelId="{97203243-5DEB-4E3D-909D-180D70D4E8F3}">
      <dsp:nvSpPr>
        <dsp:cNvPr id="0" name=""/>
        <dsp:cNvSpPr/>
      </dsp:nvSpPr>
      <dsp:spPr>
        <a:xfrm>
          <a:off x="1691707" y="551471"/>
          <a:ext cx="4608576" cy="4608576"/>
        </a:xfrm>
        <a:prstGeom prst="pie">
          <a:avLst>
            <a:gd name="adj1" fmla="val 5400000"/>
            <a:gd name="adj2" fmla="val 10800000"/>
          </a:avLst>
        </a:prstGeom>
        <a:solidFill>
          <a:srgbClr val="DE7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Work-Study Employment</a:t>
          </a:r>
        </a:p>
      </dsp:txBody>
      <dsp:txXfrm>
        <a:off x="2212915" y="2938055"/>
        <a:ext cx="1700784" cy="1371600"/>
      </dsp:txXfrm>
    </dsp:sp>
    <dsp:sp modelId="{144DDE9C-41E0-4E26-AB1E-6786C80CB3B8}">
      <dsp:nvSpPr>
        <dsp:cNvPr id="0" name=""/>
        <dsp:cNvSpPr/>
      </dsp:nvSpPr>
      <dsp:spPr>
        <a:xfrm>
          <a:off x="1691707" y="551471"/>
          <a:ext cx="4608576" cy="4608576"/>
        </a:xfrm>
        <a:prstGeom prst="pie">
          <a:avLst>
            <a:gd name="adj1" fmla="val 10800000"/>
            <a:gd name="adj2" fmla="val 16200000"/>
          </a:avLst>
        </a:prstGeom>
        <a:solidFill>
          <a:srgbClr val="B94197"/>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Loans</a:t>
          </a:r>
        </a:p>
      </dsp:txBody>
      <dsp:txXfrm>
        <a:off x="2212915" y="1401863"/>
        <a:ext cx="1700784" cy="137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630D0-D1C3-4AA2-A19F-D148FBE6B0AF}">
      <dsp:nvSpPr>
        <dsp:cNvPr id="0" name=""/>
        <dsp:cNvSpPr/>
      </dsp:nvSpPr>
      <dsp:spPr>
        <a:xfrm>
          <a:off x="0" y="416400"/>
          <a:ext cx="8610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E399C-0655-4F34-9471-191BD9E01090}">
      <dsp:nvSpPr>
        <dsp:cNvPr id="0" name=""/>
        <dsp:cNvSpPr/>
      </dsp:nvSpPr>
      <dsp:spPr>
        <a:xfrm>
          <a:off x="430530" y="47400"/>
          <a:ext cx="7772418" cy="738000"/>
        </a:xfrm>
        <a:prstGeom prst="roundRect">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Largest source of financial aid</a:t>
          </a:r>
        </a:p>
      </dsp:txBody>
      <dsp:txXfrm>
        <a:off x="466556" y="83426"/>
        <a:ext cx="7700366" cy="665948"/>
      </dsp:txXfrm>
    </dsp:sp>
    <dsp:sp modelId="{443D72CA-1869-4825-99EF-C0B8C550FC19}">
      <dsp:nvSpPr>
        <dsp:cNvPr id="0" name=""/>
        <dsp:cNvSpPr/>
      </dsp:nvSpPr>
      <dsp:spPr>
        <a:xfrm>
          <a:off x="0" y="1550400"/>
          <a:ext cx="8610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0354A-B19A-4830-BD8C-214F9D62799E}">
      <dsp:nvSpPr>
        <dsp:cNvPr id="0" name=""/>
        <dsp:cNvSpPr/>
      </dsp:nvSpPr>
      <dsp:spPr>
        <a:xfrm>
          <a:off x="430530" y="1181400"/>
          <a:ext cx="7772418" cy="738000"/>
        </a:xfrm>
        <a:prstGeom prst="roundRect">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Aid provided primarily based on financial need</a:t>
          </a:r>
        </a:p>
      </dsp:txBody>
      <dsp:txXfrm>
        <a:off x="466556" y="1217426"/>
        <a:ext cx="7700366" cy="665948"/>
      </dsp:txXfrm>
    </dsp:sp>
    <dsp:sp modelId="{08475D95-E27E-4029-BE42-BE3A26222AE7}">
      <dsp:nvSpPr>
        <dsp:cNvPr id="0" name=""/>
        <dsp:cNvSpPr/>
      </dsp:nvSpPr>
      <dsp:spPr>
        <a:xfrm>
          <a:off x="0" y="2684400"/>
          <a:ext cx="8610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964E69-E0D1-437F-9439-D51C79C431E1}">
      <dsp:nvSpPr>
        <dsp:cNvPr id="0" name=""/>
        <dsp:cNvSpPr/>
      </dsp:nvSpPr>
      <dsp:spPr>
        <a:xfrm>
          <a:off x="430530" y="2315400"/>
          <a:ext cx="7772418" cy="738000"/>
        </a:xfrm>
        <a:prstGeom prst="roundRect">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Must apply each</a:t>
          </a:r>
          <a:r>
            <a:rPr lang="en-US" sz="2500" kern="1200" dirty="0">
              <a:solidFill>
                <a:srgbClr val="FF0000"/>
              </a:solidFill>
              <a:latin typeface="Arial" panose="020B0604020202020204" pitchFamily="34" charset="0"/>
              <a:cs typeface="Arial" panose="020B0604020202020204" pitchFamily="34" charset="0"/>
            </a:rPr>
            <a:t> </a:t>
          </a:r>
          <a:r>
            <a:rPr lang="en-US" sz="2500" kern="1200" dirty="0">
              <a:latin typeface="Arial" panose="020B0604020202020204" pitchFamily="34" charset="0"/>
              <a:cs typeface="Arial" panose="020B0604020202020204" pitchFamily="34" charset="0"/>
            </a:rPr>
            <a:t>year using the FAFSA</a:t>
          </a:r>
        </a:p>
      </dsp:txBody>
      <dsp:txXfrm>
        <a:off x="466556" y="2351426"/>
        <a:ext cx="7700366" cy="665948"/>
      </dsp:txXfrm>
    </dsp:sp>
    <dsp:sp modelId="{57A60454-84D6-4BED-BEC9-12B070F1FC2E}">
      <dsp:nvSpPr>
        <dsp:cNvPr id="0" name=""/>
        <dsp:cNvSpPr/>
      </dsp:nvSpPr>
      <dsp:spPr>
        <a:xfrm>
          <a:off x="0" y="3818400"/>
          <a:ext cx="86106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83111-26DC-413F-AAFF-CFC77629AE34}">
      <dsp:nvSpPr>
        <dsp:cNvPr id="0" name=""/>
        <dsp:cNvSpPr/>
      </dsp:nvSpPr>
      <dsp:spPr>
        <a:xfrm>
          <a:off x="430530" y="3449400"/>
          <a:ext cx="7772418" cy="738000"/>
        </a:xfrm>
        <a:prstGeom prst="roundRect">
          <a:avLst/>
        </a:prstGeom>
        <a:solidFill>
          <a:srgbClr val="6DBE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Eligibility requirements must be met</a:t>
          </a:r>
        </a:p>
      </dsp:txBody>
      <dsp:txXfrm>
        <a:off x="466556" y="3485426"/>
        <a:ext cx="7700366"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0" y="614600"/>
          <a:ext cx="2547937" cy="1528762"/>
        </a:xfrm>
        <a:prstGeom prst="rect">
          <a:avLst/>
        </a:prstGeom>
        <a:solidFill>
          <a:srgbClr val="6DBE4B"/>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Pell Grant</a:t>
          </a:r>
        </a:p>
      </dsp:txBody>
      <dsp:txXfrm>
        <a:off x="0" y="614600"/>
        <a:ext cx="2547937" cy="1528762"/>
      </dsp:txXfrm>
    </dsp:sp>
    <dsp:sp modelId="{B0C99F12-FC81-415D-AEAD-4E552DEABC5C}">
      <dsp:nvSpPr>
        <dsp:cNvPr id="0" name=""/>
        <dsp:cNvSpPr/>
      </dsp:nvSpPr>
      <dsp:spPr>
        <a:xfrm>
          <a:off x="2802731" y="614600"/>
          <a:ext cx="2547937" cy="1528762"/>
        </a:xfrm>
        <a:prstGeom prst="rect">
          <a:avLst/>
        </a:prstGeom>
        <a:solidFill>
          <a:srgbClr val="58595B"/>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Supplemental Educational Opportunity Grant (FSEOG)</a:t>
          </a:r>
        </a:p>
      </dsp:txBody>
      <dsp:txXfrm>
        <a:off x="2802731" y="614600"/>
        <a:ext cx="2547937" cy="1528762"/>
      </dsp:txXfrm>
    </dsp:sp>
    <dsp:sp modelId="{2EEFF565-0FA5-4AFE-8EC9-CF46641B257F}">
      <dsp:nvSpPr>
        <dsp:cNvPr id="0" name=""/>
        <dsp:cNvSpPr/>
      </dsp:nvSpPr>
      <dsp:spPr>
        <a:xfrm>
          <a:off x="5605462" y="614600"/>
          <a:ext cx="2547937" cy="1528762"/>
        </a:xfrm>
        <a:prstGeom prst="rect">
          <a:avLst/>
        </a:prstGeom>
        <a:solidFill>
          <a:srgbClr val="DE7E26"/>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5605462" y="614600"/>
        <a:ext cx="2547937" cy="1528762"/>
      </dsp:txXfrm>
    </dsp:sp>
    <dsp:sp modelId="{5927B7F6-1A6B-4BE6-9A00-80A8F3451E16}">
      <dsp:nvSpPr>
        <dsp:cNvPr id="0" name=""/>
        <dsp:cNvSpPr/>
      </dsp:nvSpPr>
      <dsp:spPr>
        <a:xfrm>
          <a:off x="0" y="2398156"/>
          <a:ext cx="2547937" cy="1528762"/>
        </a:xfrm>
        <a:prstGeom prst="rect">
          <a:avLst/>
        </a:prstGeom>
        <a:solidFill>
          <a:srgbClr val="004E7D"/>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0" y="2398156"/>
        <a:ext cx="2547937" cy="1528762"/>
      </dsp:txXfrm>
    </dsp:sp>
    <dsp:sp modelId="{799B4B1F-19A5-4028-A572-1E0AD4FB66AD}">
      <dsp:nvSpPr>
        <dsp:cNvPr id="0" name=""/>
        <dsp:cNvSpPr/>
      </dsp:nvSpPr>
      <dsp:spPr>
        <a:xfrm>
          <a:off x="2802731" y="2398156"/>
          <a:ext cx="2547937" cy="1528762"/>
        </a:xfrm>
        <a:prstGeom prst="rect">
          <a:avLst/>
        </a:prstGeom>
        <a:solidFill>
          <a:srgbClr val="B94197"/>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Direct Student Loans (Direct Loans)</a:t>
          </a:r>
        </a:p>
      </dsp:txBody>
      <dsp:txXfrm>
        <a:off x="2802731" y="2398156"/>
        <a:ext cx="2547937" cy="1528762"/>
      </dsp:txXfrm>
    </dsp:sp>
    <dsp:sp modelId="{F8FCE1B0-A15B-4784-82E6-5BFC1F3402C4}">
      <dsp:nvSpPr>
        <dsp:cNvPr id="0" name=""/>
        <dsp:cNvSpPr/>
      </dsp:nvSpPr>
      <dsp:spPr>
        <a:xfrm>
          <a:off x="5605462" y="2398156"/>
          <a:ext cx="2547937" cy="1528762"/>
        </a:xfrm>
        <a:prstGeom prst="rect">
          <a:avLst/>
        </a:prstGeom>
        <a:solidFill>
          <a:srgbClr val="6DBE4B"/>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PLUS Loans</a:t>
          </a:r>
        </a:p>
      </dsp:txBody>
      <dsp:txXfrm>
        <a:off x="5605462" y="2398156"/>
        <a:ext cx="2547937" cy="1528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E8676-D5B2-4CAA-A25D-0FF1EBD9189E}">
      <dsp:nvSpPr>
        <dsp:cNvPr id="0" name=""/>
        <dsp:cNvSpPr/>
      </dsp:nvSpPr>
      <dsp:spPr>
        <a:xfrm>
          <a:off x="0" y="41933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B1A91-22BB-4DA1-AF64-CE0E19B66442}">
      <dsp:nvSpPr>
        <dsp:cNvPr id="0" name=""/>
        <dsp:cNvSpPr/>
      </dsp:nvSpPr>
      <dsp:spPr>
        <a:xfrm>
          <a:off x="430530" y="35579"/>
          <a:ext cx="7772418" cy="767520"/>
        </a:xfrm>
        <a:prstGeom prst="roundRect">
          <a:avLst/>
        </a:prstGeom>
        <a:solidFill>
          <a:srgbClr val="004E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Residency requirements usually apply</a:t>
          </a:r>
          <a:endParaRPr lang="en-US" sz="2400" kern="1200" dirty="0"/>
        </a:p>
      </dsp:txBody>
      <dsp:txXfrm>
        <a:off x="467997" y="73046"/>
        <a:ext cx="7697484" cy="692586"/>
      </dsp:txXfrm>
    </dsp:sp>
    <dsp:sp modelId="{35237E15-EC5D-4841-92AD-9EEF37C193D8}">
      <dsp:nvSpPr>
        <dsp:cNvPr id="0" name=""/>
        <dsp:cNvSpPr/>
      </dsp:nvSpPr>
      <dsp:spPr>
        <a:xfrm>
          <a:off x="0" y="159869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87CCC-747F-46EF-ACDA-D74B276EBF50}">
      <dsp:nvSpPr>
        <dsp:cNvPr id="0" name=""/>
        <dsp:cNvSpPr/>
      </dsp:nvSpPr>
      <dsp:spPr>
        <a:xfrm>
          <a:off x="430530" y="1214939"/>
          <a:ext cx="7772418" cy="767520"/>
        </a:xfrm>
        <a:prstGeom prst="roundRect">
          <a:avLst/>
        </a:prstGeom>
        <a:solidFill>
          <a:srgbClr val="004E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Aid may be provided based on </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both merit and need</a:t>
          </a:r>
          <a:endParaRPr lang="en-US" sz="2400" kern="1200" dirty="0"/>
        </a:p>
      </dsp:txBody>
      <dsp:txXfrm>
        <a:off x="467997" y="1252406"/>
        <a:ext cx="7697484" cy="692586"/>
      </dsp:txXfrm>
    </dsp:sp>
    <dsp:sp modelId="{FF206E91-820A-494B-9F17-5730EDA45F3D}">
      <dsp:nvSpPr>
        <dsp:cNvPr id="0" name=""/>
        <dsp:cNvSpPr/>
      </dsp:nvSpPr>
      <dsp:spPr>
        <a:xfrm>
          <a:off x="0" y="277805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0CE03F-D81A-4093-A587-59A07ADA01CF}">
      <dsp:nvSpPr>
        <dsp:cNvPr id="0" name=""/>
        <dsp:cNvSpPr/>
      </dsp:nvSpPr>
      <dsp:spPr>
        <a:xfrm>
          <a:off x="430530" y="2394299"/>
          <a:ext cx="7772418" cy="767520"/>
        </a:xfrm>
        <a:prstGeom prst="roundRect">
          <a:avLst/>
        </a:prstGeom>
        <a:solidFill>
          <a:srgbClr val="004E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Use information from the FAFSA                          and/or state aid applications</a:t>
          </a:r>
          <a:endParaRPr lang="en-US" sz="2400" kern="1200" dirty="0"/>
        </a:p>
      </dsp:txBody>
      <dsp:txXfrm>
        <a:off x="467997" y="2431766"/>
        <a:ext cx="7697484" cy="692586"/>
      </dsp:txXfrm>
    </dsp:sp>
    <dsp:sp modelId="{778C2142-6B6C-4AF9-9B50-FEE5414E21E6}">
      <dsp:nvSpPr>
        <dsp:cNvPr id="0" name=""/>
        <dsp:cNvSpPr/>
      </dsp:nvSpPr>
      <dsp:spPr>
        <a:xfrm>
          <a:off x="0" y="3957420"/>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0D7B9-887F-4915-B301-2B1D6F79C9B6}">
      <dsp:nvSpPr>
        <dsp:cNvPr id="0" name=""/>
        <dsp:cNvSpPr/>
      </dsp:nvSpPr>
      <dsp:spPr>
        <a:xfrm>
          <a:off x="430530" y="3573660"/>
          <a:ext cx="7772418" cy="767520"/>
        </a:xfrm>
        <a:prstGeom prst="roundRect">
          <a:avLst/>
        </a:prstGeom>
        <a:solidFill>
          <a:srgbClr val="004E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Deadlines vary by state</a:t>
          </a:r>
        </a:p>
      </dsp:txBody>
      <dsp:txXfrm>
        <a:off x="467997" y="3611127"/>
        <a:ext cx="7697484"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9B944-4D8F-42CE-89E3-403427862269}">
      <dsp:nvSpPr>
        <dsp:cNvPr id="0" name=""/>
        <dsp:cNvSpPr/>
      </dsp:nvSpPr>
      <dsp:spPr>
        <a:xfrm>
          <a:off x="0" y="45743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FE7C7-5477-4BEF-9F11-BDB6731053F7}">
      <dsp:nvSpPr>
        <dsp:cNvPr id="0" name=""/>
        <dsp:cNvSpPr/>
      </dsp:nvSpPr>
      <dsp:spPr>
        <a:xfrm>
          <a:off x="430530" y="73679"/>
          <a:ext cx="7772418" cy="767520"/>
        </a:xfrm>
        <a:prstGeom prst="round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Aid provided based on both merit and financial need</a:t>
          </a:r>
        </a:p>
      </dsp:txBody>
      <dsp:txXfrm>
        <a:off x="467997" y="111146"/>
        <a:ext cx="7697484" cy="692586"/>
      </dsp:txXfrm>
    </dsp:sp>
    <dsp:sp modelId="{4D3EE73A-68BC-42AB-B251-8A5A02D4F627}">
      <dsp:nvSpPr>
        <dsp:cNvPr id="0" name=""/>
        <dsp:cNvSpPr/>
      </dsp:nvSpPr>
      <dsp:spPr>
        <a:xfrm>
          <a:off x="0" y="163679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3BC3B-C491-4ABF-B2C6-22075572E781}">
      <dsp:nvSpPr>
        <dsp:cNvPr id="0" name=""/>
        <dsp:cNvSpPr/>
      </dsp:nvSpPr>
      <dsp:spPr>
        <a:xfrm>
          <a:off x="430530" y="1253039"/>
          <a:ext cx="7772418" cy="767520"/>
        </a:xfrm>
        <a:prstGeom prst="round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Aid may be gift aid or self-help aid</a:t>
          </a:r>
        </a:p>
      </dsp:txBody>
      <dsp:txXfrm>
        <a:off x="467997" y="1290506"/>
        <a:ext cx="7697484" cy="692586"/>
      </dsp:txXfrm>
    </dsp:sp>
    <dsp:sp modelId="{EA3F7FBD-8ACA-4128-A928-7274DE21FB79}">
      <dsp:nvSpPr>
        <dsp:cNvPr id="0" name=""/>
        <dsp:cNvSpPr/>
      </dsp:nvSpPr>
      <dsp:spPr>
        <a:xfrm>
          <a:off x="0" y="2816159"/>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A60C1-93ED-47F7-B4BD-B0D65B8AAC27}">
      <dsp:nvSpPr>
        <dsp:cNvPr id="0" name=""/>
        <dsp:cNvSpPr/>
      </dsp:nvSpPr>
      <dsp:spPr>
        <a:xfrm>
          <a:off x="430530" y="2432400"/>
          <a:ext cx="7772418" cy="767520"/>
        </a:xfrm>
        <a:prstGeom prst="round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Use information from the FAFSA                         and/or institutional applications</a:t>
          </a:r>
        </a:p>
      </dsp:txBody>
      <dsp:txXfrm>
        <a:off x="467997" y="2469867"/>
        <a:ext cx="7697484" cy="692586"/>
      </dsp:txXfrm>
    </dsp:sp>
    <dsp:sp modelId="{41F457A7-B02D-463E-B929-EB8BE70C64ED}">
      <dsp:nvSpPr>
        <dsp:cNvPr id="0" name=""/>
        <dsp:cNvSpPr/>
      </dsp:nvSpPr>
      <dsp:spPr>
        <a:xfrm>
          <a:off x="0" y="3995520"/>
          <a:ext cx="86106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6BC7F-D9DE-4ED7-9048-E31A76AF7358}">
      <dsp:nvSpPr>
        <dsp:cNvPr id="0" name=""/>
        <dsp:cNvSpPr/>
      </dsp:nvSpPr>
      <dsp:spPr>
        <a:xfrm>
          <a:off x="430530" y="3611759"/>
          <a:ext cx="7772418" cy="767520"/>
        </a:xfrm>
        <a:prstGeom prst="round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Deadlines and application requirements                 vary by institution</a:t>
          </a:r>
        </a:p>
      </dsp:txBody>
      <dsp:txXfrm>
        <a:off x="467997" y="3649226"/>
        <a:ext cx="7697484"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B7A1-94BB-4CB2-A0E5-E64E0DE1D074}">
      <dsp:nvSpPr>
        <dsp:cNvPr id="0" name=""/>
        <dsp:cNvSpPr/>
      </dsp:nvSpPr>
      <dsp:spPr>
        <a:xfrm>
          <a:off x="0" y="543261"/>
          <a:ext cx="8610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9578-761B-4DF2-AF24-B14ECC4BF20B}">
      <dsp:nvSpPr>
        <dsp:cNvPr id="0" name=""/>
        <dsp:cNvSpPr/>
      </dsp:nvSpPr>
      <dsp:spPr>
        <a:xfrm>
          <a:off x="430530" y="41421"/>
          <a:ext cx="7772418" cy="1003680"/>
        </a:xfrm>
        <a:prstGeom prst="roundRect">
          <a:avLst/>
        </a:prstGeom>
        <a:solidFill>
          <a:srgbClr val="B941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Foundations, businesses, churches, civic,</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and charitable organizations</a:t>
          </a:r>
        </a:p>
      </dsp:txBody>
      <dsp:txXfrm>
        <a:off x="479526" y="90417"/>
        <a:ext cx="7674426" cy="905688"/>
      </dsp:txXfrm>
    </dsp:sp>
    <dsp:sp modelId="{E8F38A3F-CBE3-473C-84A5-953BEABFC1C6}">
      <dsp:nvSpPr>
        <dsp:cNvPr id="0" name=""/>
        <dsp:cNvSpPr/>
      </dsp:nvSpPr>
      <dsp:spPr>
        <a:xfrm>
          <a:off x="0" y="2085501"/>
          <a:ext cx="8610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398EB-5674-43A2-B85A-C15B3A897C11}">
      <dsp:nvSpPr>
        <dsp:cNvPr id="0" name=""/>
        <dsp:cNvSpPr/>
      </dsp:nvSpPr>
      <dsp:spPr>
        <a:xfrm>
          <a:off x="430530" y="1583661"/>
          <a:ext cx="7772418" cy="1003680"/>
        </a:xfrm>
        <a:prstGeom prst="roundRect">
          <a:avLst/>
        </a:prstGeom>
        <a:solidFill>
          <a:srgbClr val="B941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Deadlines and applications procedures vary</a:t>
          </a:r>
        </a:p>
      </dsp:txBody>
      <dsp:txXfrm>
        <a:off x="479526" y="1632657"/>
        <a:ext cx="7674426" cy="905688"/>
      </dsp:txXfrm>
    </dsp:sp>
    <dsp:sp modelId="{4D806934-682E-475D-AD26-41467F256281}">
      <dsp:nvSpPr>
        <dsp:cNvPr id="0" name=""/>
        <dsp:cNvSpPr/>
      </dsp:nvSpPr>
      <dsp:spPr>
        <a:xfrm>
          <a:off x="0" y="3627741"/>
          <a:ext cx="8610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19194-6187-4C6F-BA65-E0AA07B13BAC}">
      <dsp:nvSpPr>
        <dsp:cNvPr id="0" name=""/>
        <dsp:cNvSpPr/>
      </dsp:nvSpPr>
      <dsp:spPr>
        <a:xfrm>
          <a:off x="430530" y="3125901"/>
          <a:ext cx="7772418" cy="1003680"/>
        </a:xfrm>
        <a:prstGeom prst="roundRect">
          <a:avLst/>
        </a:prstGeom>
        <a:solidFill>
          <a:srgbClr val="B941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Begin researching private sources early</a:t>
          </a:r>
        </a:p>
      </dsp:txBody>
      <dsp:txXfrm>
        <a:off x="479526" y="3174897"/>
        <a:ext cx="7674426" cy="905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B7A1-94BB-4CB2-A0E5-E64E0DE1D074}">
      <dsp:nvSpPr>
        <dsp:cNvPr id="0" name=""/>
        <dsp:cNvSpPr/>
      </dsp:nvSpPr>
      <dsp:spPr>
        <a:xfrm>
          <a:off x="0" y="784281"/>
          <a:ext cx="8610600" cy="133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9578-761B-4DF2-AF24-B14ECC4BF20B}">
      <dsp:nvSpPr>
        <dsp:cNvPr id="0" name=""/>
        <dsp:cNvSpPr/>
      </dsp:nvSpPr>
      <dsp:spPr>
        <a:xfrm>
          <a:off x="430530" y="2001"/>
          <a:ext cx="7772418" cy="1564560"/>
        </a:xfrm>
        <a:prstGeom prst="roundRect">
          <a:avLst/>
        </a:prstGeom>
        <a:solidFill>
          <a:srgbClr val="DE7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100000"/>
            </a:lnSpc>
            <a:spcBef>
              <a:spcPct val="0"/>
            </a:spcBef>
            <a:spcAft>
              <a:spcPts val="0"/>
            </a:spcAft>
          </a:pPr>
          <a:r>
            <a:rPr lang="en-US" sz="2400" kern="1200" dirty="0">
              <a:latin typeface="Arial" panose="020B0604020202020204" pitchFamily="34" charset="0"/>
              <a:cs typeface="Arial" panose="020B0604020202020204" pitchFamily="34" charset="0"/>
            </a:rPr>
            <a:t>May have scholarships available</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to the children of employees</a:t>
          </a:r>
        </a:p>
      </dsp:txBody>
      <dsp:txXfrm>
        <a:off x="506906" y="78377"/>
        <a:ext cx="7619666" cy="1411808"/>
      </dsp:txXfrm>
    </dsp:sp>
    <dsp:sp modelId="{E8F38A3F-CBE3-473C-84A5-953BEABFC1C6}">
      <dsp:nvSpPr>
        <dsp:cNvPr id="0" name=""/>
        <dsp:cNvSpPr/>
      </dsp:nvSpPr>
      <dsp:spPr>
        <a:xfrm>
          <a:off x="0" y="3188361"/>
          <a:ext cx="8610600" cy="133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398EB-5674-43A2-B85A-C15B3A897C11}">
      <dsp:nvSpPr>
        <dsp:cNvPr id="0" name=""/>
        <dsp:cNvSpPr/>
      </dsp:nvSpPr>
      <dsp:spPr>
        <a:xfrm>
          <a:off x="430530" y="2406081"/>
          <a:ext cx="7772418" cy="1564560"/>
        </a:xfrm>
        <a:prstGeom prst="roundRect">
          <a:avLst/>
        </a:prstGeom>
        <a:solidFill>
          <a:srgbClr val="DE7E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May have educational benefits for their employees</a:t>
          </a:r>
        </a:p>
      </dsp:txBody>
      <dsp:txXfrm>
        <a:off x="506906" y="2482457"/>
        <a:ext cx="7619666" cy="14118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sp>
        <p:nvSpPr>
          <p:cNvPr id="2" name="Rectangle 8">
            <a:extLst>
              <a:ext uri="{FF2B5EF4-FFF2-40B4-BE49-F238E27FC236}">
                <a16:creationId xmlns:a16="http://schemas.microsoft.com/office/drawing/2014/main" id="{6DBB8D91-FD1F-620B-6444-E5CF461FD8E1}"/>
              </a:ext>
            </a:extLst>
          </p:cNvPr>
          <p:cNvSpPr>
            <a:spLocks noChangeArrowheads="1"/>
          </p:cNvSpPr>
          <p:nvPr/>
        </p:nvSpPr>
        <p:spPr bwMode="auto">
          <a:xfrm>
            <a:off x="130386" y="9348593"/>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2023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12/1/2023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65547"/>
            <a:fld id="{FDEBE571-D673-48C8-8A68-3EF44DB84E6C}" type="slidenum">
              <a:rPr lang="en-US" smtClean="0"/>
              <a:pPr defTabSz="965547"/>
              <a:t>1</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706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pPr defTabSz="965547"/>
            <a:fld id="{541D4124-FFB0-4186-B8F0-DF6C784D1086}" type="slidenum">
              <a:rPr lang="en-US" smtClean="0"/>
              <a:pPr defTabSz="965547"/>
              <a:t>15</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867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65547"/>
            <a:fld id="{7F24611B-E88E-43C3-B3A9-16ADB40B3606}" type="slidenum">
              <a:rPr lang="en-US" smtClean="0"/>
              <a:pPr defTabSz="965547"/>
              <a:t>16</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0226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65547"/>
            <a:fld id="{7F24611B-E88E-43C3-B3A9-16ADB40B3606}" type="slidenum">
              <a:rPr lang="en-US" smtClean="0"/>
              <a:pPr defTabSz="965547"/>
              <a:t>17</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8998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65547"/>
            <a:fld id="{878036FA-F945-4F03-9DA4-50F6603CFA53}" type="slidenum">
              <a:rPr lang="en-US" smtClean="0"/>
              <a:pPr defTabSz="965547"/>
              <a:t>19</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20</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7868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pPr defTabSz="965547"/>
            <a:fld id="{821CF2FE-FD55-4EEC-9023-A5156ABE4C1F}" type="slidenum">
              <a:rPr lang="en-US" smtClean="0"/>
              <a:pPr defTabSz="965547"/>
              <a:t>22</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FSA ID is unique to an individual and that student needs an account as well as each contributor – parent(s)</a:t>
            </a:r>
          </a:p>
          <a:p>
            <a:pPr marL="628650" lvl="1" indent="-171450">
              <a:buFont typeface="Arial" panose="020B0604020202020204" pitchFamily="34" charset="0"/>
              <a:buChar char="•"/>
            </a:pPr>
            <a:r>
              <a:rPr lang="en-US" dirty="0"/>
              <a:t>Encourage counselors to reinforce that student needs to create their own and parent creates their own.  Should never create an account for someone else</a:t>
            </a:r>
          </a:p>
          <a:p>
            <a:pPr marL="628650" lvl="1" indent="-171450">
              <a:buFont typeface="Arial" panose="020B0604020202020204" pitchFamily="34" charset="0"/>
              <a:buChar char="•"/>
            </a:pPr>
            <a:r>
              <a:rPr lang="en-US" dirty="0"/>
              <a:t>If parent has an account already, they don’t need to create a new one</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We’ll discuss whether one or both parents need an ID later in presentation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Highlight that individuals with or without SSN’s can and are required to get FSA ID’s now.  People with an SSN are confirmed through the Social Security Administration (2-3 days).  People without an SSN will be confirmed through a new credit bureau match.  This process is still being worked on, so isn’t currently available but will be soon.</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Assume question of whether this allows undocumented students without SSN to get an FSA ID and file the FAFSA.  Student still has to be a US Citizen or eligible non-citizen at this point.</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On click: Alert that the FSA ID needs to be set up and confirmed prior to filing the FAFSA due to the new required consent.  If FAFSA filed before ID confirmed, consent cannot be given, thus FAFSA will be rejected, and no eligibility determined.  Individual contributor will have to go back in to the FAFSA and update it to provide consent and resubmit for proper processing.</a:t>
            </a:r>
          </a:p>
        </p:txBody>
      </p:sp>
      <p:sp>
        <p:nvSpPr>
          <p:cNvPr id="4" name="Slide Number Placeholder 3"/>
          <p:cNvSpPr>
            <a:spLocks noGrp="1"/>
          </p:cNvSpPr>
          <p:nvPr>
            <p:ph type="sldNum" sz="quarter" idx="5"/>
          </p:nvPr>
        </p:nvSpPr>
        <p:spPr/>
        <p:txBody>
          <a:bodyPr/>
          <a:lstStyle/>
          <a:p>
            <a:fld id="{03CA5068-A3A0-504A-937E-9E64AF3E3C5F}" type="slidenum">
              <a:rPr lang="en-US" smtClean="0"/>
              <a:t>23</a:t>
            </a:fld>
            <a:endParaRPr lang="en-US" dirty="0"/>
          </a:p>
        </p:txBody>
      </p:sp>
    </p:spTree>
    <p:extLst>
      <p:ext uri="{BB962C8B-B14F-4D97-AF65-F5344CB8AC3E}">
        <p14:creationId xmlns:p14="http://schemas.microsoft.com/office/powerpoint/2010/main" val="164860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reminder that FSA ID’s go through the 2-step verification each time they are used.  Contributor logs in with username/password then authenticates through email, phone, or authenticator app</a:t>
            </a:r>
          </a:p>
          <a:p>
            <a:endParaRPr lang="en-US" dirty="0"/>
          </a:p>
          <a:p>
            <a:r>
              <a:rPr lang="en-US" dirty="0"/>
              <a:t>If person forgets their username or password, they can recover the username or reset the password through a linked email or mobile phone.  Can use challenge questions, but still 30 min delay before it can be used if password reset.</a:t>
            </a:r>
          </a:p>
        </p:txBody>
      </p:sp>
      <p:sp>
        <p:nvSpPr>
          <p:cNvPr id="4" name="Slide Number Placeholder 3"/>
          <p:cNvSpPr>
            <a:spLocks noGrp="1"/>
          </p:cNvSpPr>
          <p:nvPr>
            <p:ph type="sldNum" sz="quarter" idx="5"/>
          </p:nvPr>
        </p:nvSpPr>
        <p:spPr/>
        <p:txBody>
          <a:bodyPr/>
          <a:lstStyle/>
          <a:p>
            <a:fld id="{03CA5068-A3A0-504A-937E-9E64AF3E3C5F}" type="slidenum">
              <a:rPr lang="en-US" smtClean="0"/>
              <a:t>24</a:t>
            </a:fld>
            <a:endParaRPr lang="en-US" dirty="0"/>
          </a:p>
        </p:txBody>
      </p:sp>
    </p:spTree>
    <p:extLst>
      <p:ext uri="{BB962C8B-B14F-4D97-AF65-F5344CB8AC3E}">
        <p14:creationId xmlns:p14="http://schemas.microsoft.com/office/powerpoint/2010/main" val="2339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Compares the IRS DRT to the new FADDX (animation shows IRS DRT then on click shows FADDX)</a:t>
            </a:r>
          </a:p>
          <a:p>
            <a:endParaRPr lang="en-US" dirty="0"/>
          </a:p>
          <a:p>
            <a:r>
              <a:rPr lang="en-US" dirty="0"/>
              <a:t>Note: Consent discussed on next slide and FSA ID in future slides</a:t>
            </a:r>
          </a:p>
        </p:txBody>
      </p:sp>
      <p:sp>
        <p:nvSpPr>
          <p:cNvPr id="4" name="Slide Number Placeholder 3"/>
          <p:cNvSpPr>
            <a:spLocks noGrp="1"/>
          </p:cNvSpPr>
          <p:nvPr>
            <p:ph type="sldNum" sz="quarter" idx="5"/>
          </p:nvPr>
        </p:nvSpPr>
        <p:spPr/>
        <p:txBody>
          <a:bodyPr/>
          <a:lstStyle/>
          <a:p>
            <a:fld id="{03CA5068-A3A0-504A-937E-9E64AF3E3C5F}" type="slidenum">
              <a:rPr lang="en-US" smtClean="0"/>
              <a:t>25</a:t>
            </a:fld>
            <a:endParaRPr lang="en-US" dirty="0"/>
          </a:p>
        </p:txBody>
      </p:sp>
    </p:spTree>
    <p:extLst>
      <p:ext uri="{BB962C8B-B14F-4D97-AF65-F5344CB8AC3E}">
        <p14:creationId xmlns:p14="http://schemas.microsoft.com/office/powerpoint/2010/main" val="266365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that consent is required for federal or state aid eligibility.  The new exchange with IRS required a higher level of protection of data as well as consent to even request the information.</a:t>
            </a:r>
          </a:p>
          <a:p>
            <a:endParaRPr lang="en-US" dirty="0"/>
          </a:p>
          <a:p>
            <a:r>
              <a:rPr lang="en-US" dirty="0"/>
              <a:t>Assuming most institutional merit based financial aid will still be available, but that is a decision based on each institutional policy.</a:t>
            </a:r>
          </a:p>
        </p:txBody>
      </p:sp>
      <p:sp>
        <p:nvSpPr>
          <p:cNvPr id="4" name="Slide Number Placeholder 3"/>
          <p:cNvSpPr>
            <a:spLocks noGrp="1"/>
          </p:cNvSpPr>
          <p:nvPr>
            <p:ph type="sldNum" sz="quarter" idx="5"/>
          </p:nvPr>
        </p:nvSpPr>
        <p:spPr/>
        <p:txBody>
          <a:bodyPr/>
          <a:lstStyle/>
          <a:p>
            <a:fld id="{03CA5068-A3A0-504A-937E-9E64AF3E3C5F}" type="slidenum">
              <a:rPr lang="en-US" smtClean="0"/>
              <a:t>26</a:t>
            </a:fld>
            <a:endParaRPr lang="en-US" dirty="0"/>
          </a:p>
        </p:txBody>
      </p:sp>
    </p:spTree>
    <p:extLst>
      <p:ext uri="{BB962C8B-B14F-4D97-AF65-F5344CB8AC3E}">
        <p14:creationId xmlns:p14="http://schemas.microsoft.com/office/powerpoint/2010/main" val="408576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65547"/>
            <a:fld id="{8A85F2B9-2469-4CE0-8E58-DFD2E4B24016}" type="slidenum">
              <a:rPr lang="en-US" smtClean="0"/>
              <a:pPr defTabSz="965547"/>
              <a:t>2</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0363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27</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522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28</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2870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Grid that talks about who is a Parent and the change for the 2024-25 FAFSA</a:t>
            </a:r>
          </a:p>
          <a:p>
            <a:endParaRPr lang="en-US" dirty="0"/>
          </a:p>
          <a:p>
            <a:r>
              <a:rPr lang="en-US" dirty="0"/>
              <a:t>Reiterate that no one can be a parent if they aren’t biological parent or adopted the student.</a:t>
            </a:r>
          </a:p>
          <a:p>
            <a:pPr marL="628650" lvl="1" indent="-171450">
              <a:buFont typeface="Arial" panose="020B0604020202020204" pitchFamily="34" charset="0"/>
              <a:buChar char="•"/>
            </a:pPr>
            <a:r>
              <a:rPr lang="en-US" dirty="0"/>
              <a:t>Click 1 will show 3 marital status options</a:t>
            </a:r>
          </a:p>
          <a:p>
            <a:pPr marL="628650" lvl="1" indent="-171450">
              <a:buFont typeface="Arial" panose="020B0604020202020204" pitchFamily="34" charset="0"/>
              <a:buChar char="•"/>
            </a:pPr>
            <a:r>
              <a:rPr lang="en-US" dirty="0"/>
              <a:t>Click 2 shows answer if married/unmarried &amp; living together</a:t>
            </a:r>
          </a:p>
          <a:p>
            <a:pPr marL="628650" lvl="1" indent="-171450">
              <a:buFont typeface="Arial" panose="020B0604020202020204" pitchFamily="34" charset="0"/>
              <a:buChar char="•"/>
            </a:pPr>
            <a:r>
              <a:rPr lang="en-US" dirty="0"/>
              <a:t>Click 3 shows answer if divorced, separated or unmarried and not living together – Reinforce change to who provided more financial support and if equal, it is who has the greater income and assets.</a:t>
            </a:r>
          </a:p>
          <a:p>
            <a:pPr marL="628650" lvl="1" indent="-171450">
              <a:buFont typeface="Arial" panose="020B0604020202020204" pitchFamily="34" charset="0"/>
              <a:buChar char="•"/>
            </a:pPr>
            <a:r>
              <a:rPr lang="en-US" dirty="0"/>
              <a:t>Click 4 shows answer if widowed &amp; not remarried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3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pPr defTabSz="965547"/>
            <a:fld id="{159798F6-1026-48A0-917D-8EC2D58D2643}" type="slidenum">
              <a:rPr lang="en-US" smtClean="0"/>
              <a:pPr defTabSz="965547"/>
              <a:t>31</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759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pPr defTabSz="965547"/>
            <a:fld id="{BFD145FB-0545-4855-A968-B16B26A83A3E}" type="slidenum">
              <a:rPr lang="en-US" smtClean="0"/>
              <a:pPr defTabSz="965547"/>
              <a:t>32</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6192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designation for unaccompanied/homeless youth OR yes to unusual circumstance, then result is provisional independent student status which means they finish FAFSA as if independent with no parental questions.  Then receives a provisional SAI and eligibility along with a notification to work with their college financial aid administrator as it is up to them whether the student is truly independent or will need to update the FAFSA as a dependent student with parental information.</a:t>
            </a:r>
          </a:p>
          <a:p>
            <a:endParaRPr lang="en-US" dirty="0"/>
          </a:p>
        </p:txBody>
      </p:sp>
      <p:sp>
        <p:nvSpPr>
          <p:cNvPr id="4" name="Slide Number Placeholder 3"/>
          <p:cNvSpPr>
            <a:spLocks noGrp="1"/>
          </p:cNvSpPr>
          <p:nvPr>
            <p:ph type="sldNum" sz="quarter" idx="5"/>
          </p:nvPr>
        </p:nvSpPr>
        <p:spPr/>
        <p:txBody>
          <a:bodyPr/>
          <a:lstStyle/>
          <a:p>
            <a:fld id="{03CA5068-A3A0-504A-937E-9E64AF3E3C5F}" type="slidenum">
              <a:rPr lang="en-US" smtClean="0"/>
              <a:t>33</a:t>
            </a:fld>
            <a:endParaRPr lang="en-US" dirty="0"/>
          </a:p>
        </p:txBody>
      </p:sp>
    </p:spTree>
    <p:extLst>
      <p:ext uri="{BB962C8B-B14F-4D97-AF65-F5344CB8AC3E}">
        <p14:creationId xmlns:p14="http://schemas.microsoft.com/office/powerpoint/2010/main" val="259402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pPr defTabSz="965547"/>
            <a:fld id="{7E584059-081E-41D0-AFB4-EB5D98E24342}" type="slidenum">
              <a:rPr lang="en-US" smtClean="0"/>
              <a:pPr defTabSz="965547"/>
              <a:t>36</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353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sample email to help counselors understand the process.  Reiterates who the student is, why the contributor’s information is required, and that providing information doesn’t equate to financial responsibility.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36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parent receives invitation email, they click the link, login with their FSA ID then see the My Activity page where they can accept or decline the invitation.  If they accept the invitation, a confirmation box appears to confirm that they agree to share their information.  If they decline the invitation, a box appears providing the option go back and accept or continue to decline the invitation.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63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that tax information is being transferred behind the scenes once consent is provided.  Who needs to be included as a contributor so that their financial/tax info is included depends on the marital status and tax filing status as in the past.</a:t>
            </a:r>
          </a:p>
          <a:p>
            <a:endParaRPr lang="en-US" dirty="0"/>
          </a:p>
          <a:p>
            <a:r>
              <a:rPr lang="en-US" dirty="0"/>
              <a:t>Walk through three general scenarios on slide.  FYI- “Single” type tax filing status is not just single, but HH, etc.</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48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65547"/>
            <a:fld id="{BD271A48-0907-4B9A-9683-94634E7A37DB}" type="slidenum">
              <a:rPr lang="en-US" smtClean="0"/>
              <a:pPr defTabSz="965547"/>
              <a:t>3</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meant to discuss what happens if person didn’t file taxes, if tax information can’t be retrieved, identity theft issue, or tax filing status different than marital status.  Bottom line is that consent is required no matter what and tax information not retrievable, then manual entry questions provided.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5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family size will be transferred from taxes based on individuals claimed.  Contributor will be asked if the family size is different than the # claimed on 2022 taxes.  Explain that this number won’t be provided due to rule requiring protection of FTI.  If not the same, then the information can be updated.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6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for counselors that the number in college will be asked, but no longer impacts the FAFSA calculation.  Mention that colleges may choose to consider the impact of multiple students in college and adjust the FAFSA based on documentation provided but this must me done on a case-by-case situation.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546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pPr defTabSz="965547"/>
            <a:fld id="{59F7DB87-13D1-4C33-B263-04655F864FF9}" type="slidenum">
              <a:rPr lang="en-US" smtClean="0"/>
              <a:pPr defTabSz="965547"/>
              <a:t>46</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23703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65547"/>
            <a:fld id="{12DEE39B-F2E8-48E6-AE51-21D491C32E14}" type="slidenum">
              <a:rPr lang="en-US" smtClean="0"/>
              <a:pPr defTabSz="965547"/>
              <a:t>47</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Miscellaneous pieces of information.  This slide talks about how each contributor signs and submits their section.  The last to finish also submits the FAFSA.  The student (applicant) gets an email when the form has been completed and submitted.  </a:t>
            </a:r>
          </a:p>
          <a:p>
            <a:endParaRPr lang="en-US" dirty="0"/>
          </a:p>
          <a:p>
            <a:r>
              <a:rPr lang="en-US" dirty="0"/>
              <a:t>Student can track status by logging into studentaid.gov using their FSA ID.  </a:t>
            </a:r>
          </a:p>
          <a:p>
            <a:endParaRPr lang="en-US" dirty="0"/>
          </a:p>
          <a:p>
            <a:r>
              <a:rPr lang="en-US" dirty="0"/>
              <a:t>Reinforces that since this is the student’s application they can see all contributors’ info, which parent(s) can only see their section. However, due to FTI rules, any financial/tax information transferred is hidden even from student.</a:t>
            </a:r>
          </a:p>
          <a:p>
            <a:endParaRPr lang="en-US" dirty="0"/>
          </a:p>
        </p:txBody>
      </p:sp>
      <p:sp>
        <p:nvSpPr>
          <p:cNvPr id="4" name="Slide Number Placeholder 3"/>
          <p:cNvSpPr>
            <a:spLocks noGrp="1"/>
          </p:cNvSpPr>
          <p:nvPr>
            <p:ph type="sldNum" sz="quarter" idx="5"/>
          </p:nvPr>
        </p:nvSpPr>
        <p:spPr/>
        <p:txBody>
          <a:bodyPr/>
          <a:lstStyle/>
          <a:p>
            <a:fld id="{03CA5068-A3A0-504A-937E-9E64AF3E3C5F}" type="slidenum">
              <a:rPr lang="en-US" smtClean="0"/>
              <a:t>48</a:t>
            </a:fld>
            <a:endParaRPr lang="en-US" dirty="0"/>
          </a:p>
        </p:txBody>
      </p:sp>
    </p:spTree>
    <p:extLst>
      <p:ext uri="{BB962C8B-B14F-4D97-AF65-F5344CB8AC3E}">
        <p14:creationId xmlns:p14="http://schemas.microsoft.com/office/powerpoint/2010/main" val="4061952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a pic of the student’s confirmation page that shows date, SAI and statement of possible eligibility.  Parent contributor confirmation doesn’t provide all of this information.</a:t>
            </a:r>
          </a:p>
          <a:p>
            <a:endParaRPr lang="en-US" dirty="0"/>
          </a:p>
        </p:txBody>
      </p:sp>
      <p:sp>
        <p:nvSpPr>
          <p:cNvPr id="4" name="Slide Number Placeholder 3"/>
          <p:cNvSpPr>
            <a:spLocks noGrp="1"/>
          </p:cNvSpPr>
          <p:nvPr>
            <p:ph type="sldNum" sz="quarter" idx="5"/>
          </p:nvPr>
        </p:nvSpPr>
        <p:spPr/>
        <p:txBody>
          <a:bodyPr/>
          <a:lstStyle/>
          <a:p>
            <a:fld id="{03CA5068-A3A0-504A-937E-9E64AF3E3C5F}" type="slidenum">
              <a:rPr lang="en-US" smtClean="0"/>
              <a:t>49</a:t>
            </a:fld>
            <a:endParaRPr lang="en-US" dirty="0"/>
          </a:p>
        </p:txBody>
      </p:sp>
    </p:spTree>
    <p:extLst>
      <p:ext uri="{BB962C8B-B14F-4D97-AF65-F5344CB8AC3E}">
        <p14:creationId xmlns:p14="http://schemas.microsoft.com/office/powerpoint/2010/main" val="329963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other miscellaneous items:</a:t>
            </a:r>
          </a:p>
          <a:p>
            <a:pPr marL="171450" indent="-171450">
              <a:buFont typeface="Arial" panose="020B0604020202020204" pitchFamily="34" charset="0"/>
              <a:buChar char="•"/>
            </a:pPr>
            <a:r>
              <a:rPr lang="en-US" dirty="0"/>
              <a:t>Students can list up to 20 schools now</a:t>
            </a:r>
          </a:p>
          <a:p>
            <a:pPr marL="171450" indent="-171450">
              <a:buFont typeface="Arial" panose="020B0604020202020204" pitchFamily="34" charset="0"/>
              <a:buChar char="•"/>
            </a:pPr>
            <a:r>
              <a:rPr lang="en-US" dirty="0"/>
              <a:t>Colleges are required to inform students of PJ opportunities, the process and required documentation.  We separate out the special circumstances and unusual circumstances.  Also highlight that if dependency override is done, it carries forward unless there is reason to believe the situation has changed.</a:t>
            </a:r>
          </a:p>
          <a:p>
            <a:endParaRPr lang="en-US" dirty="0"/>
          </a:p>
        </p:txBody>
      </p:sp>
      <p:sp>
        <p:nvSpPr>
          <p:cNvPr id="4" name="Slide Number Placeholder 3"/>
          <p:cNvSpPr>
            <a:spLocks noGrp="1"/>
          </p:cNvSpPr>
          <p:nvPr>
            <p:ph type="sldNum" sz="quarter" idx="5"/>
          </p:nvPr>
        </p:nvSpPr>
        <p:spPr/>
        <p:txBody>
          <a:bodyPr/>
          <a:lstStyle/>
          <a:p>
            <a:fld id="{03CA5068-A3A0-504A-937E-9E64AF3E3C5F}" type="slidenum">
              <a:rPr lang="en-US" smtClean="0"/>
              <a:t>50</a:t>
            </a:fld>
            <a:endParaRPr lang="en-US" dirty="0"/>
          </a:p>
        </p:txBody>
      </p:sp>
    </p:spTree>
    <p:extLst>
      <p:ext uri="{BB962C8B-B14F-4D97-AF65-F5344CB8AC3E}">
        <p14:creationId xmlns:p14="http://schemas.microsoft.com/office/powerpoint/2010/main" val="1588788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65547"/>
            <a:fld id="{57C5BEE8-4CF6-4DCD-88A4-22DFF83971C9}" type="slidenum">
              <a:rPr lang="en-US" smtClean="0"/>
              <a:pPr defTabSz="965547"/>
              <a:t>55</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56</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4</a:t>
            </a:fld>
            <a:endParaRPr lang="en-US" dirty="0"/>
          </a:p>
        </p:txBody>
      </p:sp>
    </p:spTree>
    <p:extLst>
      <p:ext uri="{BB962C8B-B14F-4D97-AF65-F5344CB8AC3E}">
        <p14:creationId xmlns:p14="http://schemas.microsoft.com/office/powerpoint/2010/main" val="1328289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A5068-A3A0-504A-937E-9E64AF3E3C5F}" type="slidenum">
              <a:rPr lang="en-US" smtClean="0"/>
              <a:t>58</a:t>
            </a:fld>
            <a:endParaRPr lang="en-US" dirty="0"/>
          </a:p>
        </p:txBody>
      </p:sp>
    </p:spTree>
    <p:extLst>
      <p:ext uri="{BB962C8B-B14F-4D97-AF65-F5344CB8AC3E}">
        <p14:creationId xmlns:p14="http://schemas.microsoft.com/office/powerpoint/2010/main" val="2703065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pPr defTabSz="965547"/>
            <a:fld id="{72D787B6-59E9-44BB-838C-D9598D69AC4A}" type="slidenum">
              <a:rPr lang="en-US" smtClean="0"/>
              <a:pPr defTabSz="965547"/>
              <a:t>59</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327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 index changes from the EFC (Expected Family Contribution) to the SAI (Student Aid Index), which can be a negative number.  Highlight the fact that this is an index used by the college to determine eligibility for various types of aid remains the same.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CA5068-A3A0-504A-937E-9E64AF3E3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6</a:t>
            </a:fld>
            <a:endParaRPr lang="en-US" dirty="0"/>
          </a:p>
        </p:txBody>
      </p:sp>
    </p:spTree>
    <p:extLst>
      <p:ext uri="{BB962C8B-B14F-4D97-AF65-F5344CB8AC3E}">
        <p14:creationId xmlns:p14="http://schemas.microsoft.com/office/powerpoint/2010/main" val="38274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7</a:t>
            </a:fld>
            <a:endParaRPr lang="en-US" dirty="0"/>
          </a:p>
        </p:txBody>
      </p:sp>
    </p:spTree>
    <p:extLst>
      <p:ext uri="{BB962C8B-B14F-4D97-AF65-F5344CB8AC3E}">
        <p14:creationId xmlns:p14="http://schemas.microsoft.com/office/powerpoint/2010/main" val="247417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65547"/>
            <a:fld id="{7EE7D3F6-36E4-42CD-87C2-DDB3181D1136}" type="slidenum">
              <a:rPr lang="en-US" smtClean="0"/>
              <a:pPr defTabSz="965547"/>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9632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65547"/>
            <a:fld id="{E2C2C794-09DB-4635-850F-C1C8EA25A36E}" type="slidenum">
              <a:rPr lang="en-US" smtClean="0"/>
              <a:pPr defTabSz="965547"/>
              <a:t>11</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627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381000" y="76200"/>
            <a:ext cx="8382000" cy="946150"/>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005B99"/>
                </a:solidFill>
              </a:rPr>
              <a:t>National Association of Student </a:t>
            </a:r>
            <a:br>
              <a:rPr lang="en-US" sz="2800" b="1" dirty="0">
                <a:solidFill>
                  <a:srgbClr val="005B99"/>
                </a:solidFill>
              </a:rPr>
            </a:br>
            <a:r>
              <a:rPr lang="en-US" sz="2800" b="1" dirty="0">
                <a:solidFill>
                  <a:srgbClr val="005B99"/>
                </a:solidFill>
              </a:rPr>
              <a:t>Financial Aid Administrators Presents …</a:t>
            </a:r>
          </a:p>
        </p:txBody>
      </p:sp>
      <p:sp>
        <p:nvSpPr>
          <p:cNvPr id="4098" name="Rectangle 2"/>
          <p:cNvSpPr>
            <a:spLocks noGrp="1" noChangeArrowheads="1"/>
          </p:cNvSpPr>
          <p:nvPr>
            <p:ph type="ctrTitle"/>
          </p:nvPr>
        </p:nvSpPr>
        <p:spPr>
          <a:xfrm>
            <a:off x="762000" y="1676400"/>
            <a:ext cx="7772400" cy="3352800"/>
          </a:xfrm>
        </p:spPr>
        <p:txBody>
          <a:bodyPr/>
          <a:lstStyle>
            <a:lvl1pPr>
              <a:defRPr sz="4000" b="1">
                <a:solidFill>
                  <a:schemeClr val="tx1"/>
                </a:solidFill>
              </a:defRPr>
            </a:lvl1pPr>
          </a:lstStyle>
          <a:p>
            <a:r>
              <a:rPr lang="en-US"/>
              <a:t>Click to edit Master title style</a:t>
            </a:r>
          </a:p>
        </p:txBody>
      </p:sp>
    </p:spTree>
    <p:extLst>
      <p:ext uri="{BB962C8B-B14F-4D97-AF65-F5344CB8AC3E}">
        <p14:creationId xmlns:p14="http://schemas.microsoft.com/office/powerpoint/2010/main" val="32218472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3" name="Straight Connector 2">
            <a:extLst>
              <a:ext uri="{FF2B5EF4-FFF2-40B4-BE49-F238E27FC236}">
                <a16:creationId xmlns:a16="http://schemas.microsoft.com/office/drawing/2014/main" id="{FA3B9C9E-32B9-455D-AFFA-35C08D0AA290}"/>
              </a:ext>
            </a:extLst>
          </p:cNvPr>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2704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264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5F57-2A45-0D48-85A8-016B9B87DDC0}"/>
              </a:ext>
            </a:extLst>
          </p:cNvPr>
          <p:cNvSpPr>
            <a:spLocks noGrp="1"/>
          </p:cNvSpPr>
          <p:nvPr>
            <p:ph type="ctrTitle"/>
          </p:nvPr>
        </p:nvSpPr>
        <p:spPr>
          <a:xfrm>
            <a:off x="457200" y="1998663"/>
            <a:ext cx="8229600" cy="2387600"/>
          </a:xfrm>
        </p:spPr>
        <p:txBody>
          <a:bodyPr anchor="ctr"/>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BA08AE68-2F32-AD4B-86F7-045D22027D09}"/>
              </a:ext>
            </a:extLst>
          </p:cNvPr>
          <p:cNvSpPr>
            <a:spLocks noGrp="1"/>
          </p:cNvSpPr>
          <p:nvPr>
            <p:ph type="subTitle" idx="1"/>
          </p:nvPr>
        </p:nvSpPr>
        <p:spPr>
          <a:xfrm>
            <a:off x="1143000" y="4478338"/>
            <a:ext cx="6858000" cy="7413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11" name="Group 10">
            <a:extLst>
              <a:ext uri="{FF2B5EF4-FFF2-40B4-BE49-F238E27FC236}">
                <a16:creationId xmlns:a16="http://schemas.microsoft.com/office/drawing/2014/main" id="{697AF370-7ED2-1F4D-9B7A-144DB1F696B4}"/>
              </a:ext>
            </a:extLst>
          </p:cNvPr>
          <p:cNvGrpSpPr/>
          <p:nvPr userDrawn="1"/>
        </p:nvGrpSpPr>
        <p:grpSpPr>
          <a:xfrm>
            <a:off x="2376488" y="5657850"/>
            <a:ext cx="4391025" cy="1028700"/>
            <a:chOff x="2260600" y="5657850"/>
            <a:chExt cx="5854700" cy="1028700"/>
          </a:xfrm>
        </p:grpSpPr>
        <p:pic>
          <p:nvPicPr>
            <p:cNvPr id="9" name="Picture 8">
              <a:extLst>
                <a:ext uri="{FF2B5EF4-FFF2-40B4-BE49-F238E27FC236}">
                  <a16:creationId xmlns:a16="http://schemas.microsoft.com/office/drawing/2014/main" id="{90618190-F51B-DE43-8D75-CA53102ED7FB}"/>
                </a:ext>
              </a:extLst>
            </p:cNvPr>
            <p:cNvPicPr>
              <a:picLocks noChangeAspect="1"/>
            </p:cNvPicPr>
            <p:nvPr userDrawn="1"/>
          </p:nvPicPr>
          <p:blipFill>
            <a:blip r:embed="rId2"/>
            <a:stretch>
              <a:fillRect/>
            </a:stretch>
          </p:blipFill>
          <p:spPr>
            <a:xfrm>
              <a:off x="2260600" y="5657850"/>
              <a:ext cx="2413000" cy="1028700"/>
            </a:xfrm>
            <a:prstGeom prst="rect">
              <a:avLst/>
            </a:prstGeom>
          </p:spPr>
        </p:pic>
        <p:sp>
          <p:nvSpPr>
            <p:cNvPr id="10" name="TextBox 9">
              <a:extLst>
                <a:ext uri="{FF2B5EF4-FFF2-40B4-BE49-F238E27FC236}">
                  <a16:creationId xmlns:a16="http://schemas.microsoft.com/office/drawing/2014/main" id="{CB0DBBC7-AB92-F34C-B32A-3376251EE142}"/>
                </a:ext>
              </a:extLst>
            </p:cNvPr>
            <p:cNvSpPr txBox="1"/>
            <p:nvPr userDrawn="1"/>
          </p:nvSpPr>
          <p:spPr>
            <a:xfrm>
              <a:off x="4673600" y="5880100"/>
              <a:ext cx="3441700" cy="553998"/>
            </a:xfrm>
            <a:prstGeom prst="rect">
              <a:avLst/>
            </a:prstGeom>
            <a:noFill/>
          </p:spPr>
          <p:txBody>
            <a:bodyPr wrap="square" rtlCol="0">
              <a:spAutoFit/>
            </a:bodyPr>
            <a:lstStyle/>
            <a:p>
              <a:r>
                <a:rPr lang="en-US" sz="1500" b="1" i="0" dirty="0">
                  <a:latin typeface="Cambria" panose="02040503050406030204" pitchFamily="18" charset="0"/>
                </a:rPr>
                <a:t>Counselor Workshops 2023</a:t>
              </a:r>
            </a:p>
          </p:txBody>
        </p:sp>
      </p:grpSp>
    </p:spTree>
    <p:extLst>
      <p:ext uri="{BB962C8B-B14F-4D97-AF65-F5344CB8AC3E}">
        <p14:creationId xmlns:p14="http://schemas.microsoft.com/office/powerpoint/2010/main" val="428310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D297F0-C10C-5946-8C1A-D68F586D344E}"/>
              </a:ext>
            </a:extLst>
          </p:cNvPr>
          <p:cNvSpPr/>
          <p:nvPr userDrawn="1"/>
        </p:nvSpPr>
        <p:spPr>
          <a:xfrm>
            <a:off x="0" y="1"/>
            <a:ext cx="9144000" cy="14493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44F88F8-E61A-AF4B-93D1-D1FAB79D1E4A}"/>
              </a:ext>
            </a:extLst>
          </p:cNvPr>
          <p:cNvSpPr>
            <a:spLocks noGrp="1"/>
          </p:cNvSpPr>
          <p:nvPr>
            <p:ph type="title"/>
          </p:nvPr>
        </p:nvSpPr>
        <p:spPr>
          <a:xfrm>
            <a:off x="227718" y="228278"/>
            <a:ext cx="7094516" cy="99591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24F6F3D-8C47-2C4F-9D92-2179AEF9D702}"/>
              </a:ext>
            </a:extLst>
          </p:cNvPr>
          <p:cNvSpPr>
            <a:spLocks noGrp="1"/>
          </p:cNvSpPr>
          <p:nvPr>
            <p:ph idx="1"/>
          </p:nvPr>
        </p:nvSpPr>
        <p:spPr/>
        <p:txBody>
          <a:bodyPr/>
          <a:lstStyle>
            <a:lvl1pPr marL="308610" indent="-308610">
              <a:buClr>
                <a:schemeClr val="accent4"/>
              </a:buClr>
              <a:buFont typeface="System Font Regular"/>
              <a:buChar char="➤"/>
              <a:defRPr sz="2400"/>
            </a:lvl1pPr>
            <a:lvl2pPr marL="514350" indent="-308610">
              <a:buClr>
                <a:schemeClr val="accent5">
                  <a:lumMod val="75000"/>
                </a:schemeClr>
              </a:buClr>
              <a:buFont typeface="Zapf Dingbats"/>
              <a:buChar char="✦"/>
              <a:defRPr sz="2100"/>
            </a:lvl2pPr>
            <a:lvl3pPr>
              <a:buClr>
                <a:schemeClr val="accent2"/>
              </a:buCl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6F14CE-E53E-3B43-B084-631E4C95AE66}"/>
              </a:ext>
            </a:extLst>
          </p:cNvPr>
          <p:cNvSpPr>
            <a:spLocks noGrp="1"/>
          </p:cNvSpPr>
          <p:nvPr>
            <p:ph type="ftr" sz="quarter" idx="11"/>
          </p:nvPr>
        </p:nvSpPr>
        <p:spPr/>
        <p:txBody>
          <a:bodyPr/>
          <a:lstStyle/>
          <a:p>
            <a:pPr algn="r"/>
            <a:r>
              <a:rPr lang="en-US" dirty="0"/>
              <a:t>ISFAA.org</a:t>
            </a:r>
          </a:p>
        </p:txBody>
      </p:sp>
      <p:sp>
        <p:nvSpPr>
          <p:cNvPr id="6" name="Slide Number Placeholder 5">
            <a:extLst>
              <a:ext uri="{FF2B5EF4-FFF2-40B4-BE49-F238E27FC236}">
                <a16:creationId xmlns:a16="http://schemas.microsoft.com/office/drawing/2014/main" id="{965A7FE7-AE20-FD4E-AD82-0F686BE86CE9}"/>
              </a:ext>
            </a:extLst>
          </p:cNvPr>
          <p:cNvSpPr>
            <a:spLocks noGrp="1"/>
          </p:cNvSpPr>
          <p:nvPr>
            <p:ph type="sldNum" sz="quarter" idx="12"/>
          </p:nvPr>
        </p:nvSpPr>
        <p:spPr/>
        <p:txBody>
          <a:bodyPr/>
          <a:lstStyle/>
          <a:p>
            <a:fld id="{DAF54E08-83A7-0B42-9751-742E0DC3DCF6}" type="slidenum">
              <a:rPr lang="en-US" smtClean="0"/>
              <a:t>‹#›</a:t>
            </a:fld>
            <a:endParaRPr lang="en-US" dirty="0"/>
          </a:p>
        </p:txBody>
      </p:sp>
      <p:cxnSp>
        <p:nvCxnSpPr>
          <p:cNvPr id="8" name="Straight Connector 7">
            <a:extLst>
              <a:ext uri="{FF2B5EF4-FFF2-40B4-BE49-F238E27FC236}">
                <a16:creationId xmlns:a16="http://schemas.microsoft.com/office/drawing/2014/main" id="{4CB5462C-CD57-7945-9997-305972A64DCD}"/>
              </a:ext>
            </a:extLst>
          </p:cNvPr>
          <p:cNvCxnSpPr>
            <a:cxnSpLocks/>
          </p:cNvCxnSpPr>
          <p:nvPr userDrawn="1"/>
        </p:nvCxnSpPr>
        <p:spPr>
          <a:xfrm>
            <a:off x="227717" y="6536666"/>
            <a:ext cx="68560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AAA9E33-0CD5-CC49-BA6B-91ED510C8928}"/>
              </a:ext>
            </a:extLst>
          </p:cNvPr>
          <p:cNvPicPr>
            <a:picLocks noChangeAspect="1"/>
          </p:cNvPicPr>
          <p:nvPr userDrawn="1"/>
        </p:nvPicPr>
        <p:blipFill>
          <a:blip r:embed="rId2"/>
          <a:stretch>
            <a:fillRect/>
          </a:stretch>
        </p:blipFill>
        <p:spPr>
          <a:xfrm>
            <a:off x="7471012" y="331089"/>
            <a:ext cx="1416942" cy="805420"/>
          </a:xfrm>
          <a:prstGeom prst="rect">
            <a:avLst/>
          </a:prstGeom>
        </p:spPr>
      </p:pic>
    </p:spTree>
    <p:extLst>
      <p:ext uri="{BB962C8B-B14F-4D97-AF65-F5344CB8AC3E}">
        <p14:creationId xmlns:p14="http://schemas.microsoft.com/office/powerpoint/2010/main" val="348683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5A979F-B752-F44F-9546-926E15F792D6}"/>
              </a:ext>
            </a:extLst>
          </p:cNvPr>
          <p:cNvSpPr/>
          <p:nvPr userDrawn="1"/>
        </p:nvSpPr>
        <p:spPr>
          <a:xfrm>
            <a:off x="0" y="1"/>
            <a:ext cx="9144000" cy="1320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3899616-FE55-6842-A2C2-E38F3A59A140}"/>
              </a:ext>
            </a:extLst>
          </p:cNvPr>
          <p:cNvSpPr>
            <a:spLocks noGrp="1"/>
          </p:cNvSpPr>
          <p:nvPr>
            <p:ph type="title"/>
          </p:nvPr>
        </p:nvSpPr>
        <p:spPr>
          <a:xfrm>
            <a:off x="227718" y="259032"/>
            <a:ext cx="7094516" cy="90537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F1E22AA-C699-EF4E-AAB9-0F369F623714}"/>
              </a:ext>
            </a:extLst>
          </p:cNvPr>
          <p:cNvSpPr>
            <a:spLocks noGrp="1"/>
          </p:cNvSpPr>
          <p:nvPr>
            <p:ph sz="half" idx="1"/>
          </p:nvPr>
        </p:nvSpPr>
        <p:spPr>
          <a:xfrm>
            <a:off x="227718" y="1579831"/>
            <a:ext cx="4287132" cy="4597132"/>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9B1082F-E4DF-544B-947C-A8861A46F0EE}"/>
              </a:ext>
            </a:extLst>
          </p:cNvPr>
          <p:cNvSpPr>
            <a:spLocks noGrp="1"/>
          </p:cNvSpPr>
          <p:nvPr>
            <p:ph sz="half" idx="2"/>
          </p:nvPr>
        </p:nvSpPr>
        <p:spPr>
          <a:xfrm>
            <a:off x="4629149" y="1579831"/>
            <a:ext cx="4286250" cy="4597132"/>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78EB08D-8B67-254B-8449-49FECE78A0E7}"/>
              </a:ext>
            </a:extLst>
          </p:cNvPr>
          <p:cNvSpPr>
            <a:spLocks noGrp="1"/>
          </p:cNvSpPr>
          <p:nvPr>
            <p:ph type="sldNum" sz="quarter" idx="12"/>
          </p:nvPr>
        </p:nvSpPr>
        <p:spPr/>
        <p:txBody>
          <a:bodyPr/>
          <a:lstStyle/>
          <a:p>
            <a:fld id="{DAF54E08-83A7-0B42-9751-742E0DC3DCF6}" type="slidenum">
              <a:rPr lang="en-US" smtClean="0"/>
              <a:t>‹#›</a:t>
            </a:fld>
            <a:endParaRPr lang="en-US" dirty="0"/>
          </a:p>
        </p:txBody>
      </p:sp>
      <p:pic>
        <p:nvPicPr>
          <p:cNvPr id="9" name="Picture 8">
            <a:extLst>
              <a:ext uri="{FF2B5EF4-FFF2-40B4-BE49-F238E27FC236}">
                <a16:creationId xmlns:a16="http://schemas.microsoft.com/office/drawing/2014/main" id="{40A8FB8D-DBA1-AA4D-97B3-4339A80E4708}"/>
              </a:ext>
            </a:extLst>
          </p:cNvPr>
          <p:cNvPicPr>
            <a:picLocks noChangeAspect="1"/>
          </p:cNvPicPr>
          <p:nvPr userDrawn="1"/>
        </p:nvPicPr>
        <p:blipFill>
          <a:blip r:embed="rId2"/>
          <a:stretch>
            <a:fillRect/>
          </a:stretch>
        </p:blipFill>
        <p:spPr>
          <a:xfrm>
            <a:off x="7535420" y="353185"/>
            <a:ext cx="1288129" cy="732200"/>
          </a:xfrm>
          <a:prstGeom prst="rect">
            <a:avLst/>
          </a:prstGeom>
        </p:spPr>
      </p:pic>
      <p:sp>
        <p:nvSpPr>
          <p:cNvPr id="10" name="Footer Placeholder 4">
            <a:extLst>
              <a:ext uri="{FF2B5EF4-FFF2-40B4-BE49-F238E27FC236}">
                <a16:creationId xmlns:a16="http://schemas.microsoft.com/office/drawing/2014/main" id="{AC5A11C8-E094-2E43-B612-1126B35E7783}"/>
              </a:ext>
            </a:extLst>
          </p:cNvPr>
          <p:cNvSpPr>
            <a:spLocks noGrp="1"/>
          </p:cNvSpPr>
          <p:nvPr>
            <p:ph type="ftr" sz="quarter" idx="11"/>
          </p:nvPr>
        </p:nvSpPr>
        <p:spPr>
          <a:xfrm>
            <a:off x="6210300" y="6354104"/>
            <a:ext cx="1871589" cy="365125"/>
          </a:xfrm>
        </p:spPr>
        <p:txBody>
          <a:bodyPr/>
          <a:lstStyle/>
          <a:p>
            <a:pPr algn="r"/>
            <a:r>
              <a:rPr lang="en-US" dirty="0"/>
              <a:t>ISFAA.org</a:t>
            </a:r>
          </a:p>
        </p:txBody>
      </p:sp>
      <p:cxnSp>
        <p:nvCxnSpPr>
          <p:cNvPr id="11" name="Straight Connector 10">
            <a:extLst>
              <a:ext uri="{FF2B5EF4-FFF2-40B4-BE49-F238E27FC236}">
                <a16:creationId xmlns:a16="http://schemas.microsoft.com/office/drawing/2014/main" id="{2FD28E31-8AF6-F54A-AD9B-EA543E6B59C8}"/>
              </a:ext>
            </a:extLst>
          </p:cNvPr>
          <p:cNvCxnSpPr>
            <a:cxnSpLocks/>
          </p:cNvCxnSpPr>
          <p:nvPr userDrawn="1"/>
        </p:nvCxnSpPr>
        <p:spPr>
          <a:xfrm flipV="1">
            <a:off x="226314" y="6536666"/>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1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5A979F-B752-F44F-9546-926E15F792D6}"/>
              </a:ext>
            </a:extLst>
          </p:cNvPr>
          <p:cNvSpPr/>
          <p:nvPr userDrawn="1"/>
        </p:nvSpPr>
        <p:spPr>
          <a:xfrm>
            <a:off x="0" y="1"/>
            <a:ext cx="9144000" cy="1320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3899616-FE55-6842-A2C2-E38F3A59A140}"/>
              </a:ext>
            </a:extLst>
          </p:cNvPr>
          <p:cNvSpPr>
            <a:spLocks noGrp="1"/>
          </p:cNvSpPr>
          <p:nvPr>
            <p:ph type="title"/>
          </p:nvPr>
        </p:nvSpPr>
        <p:spPr>
          <a:xfrm>
            <a:off x="227718" y="259032"/>
            <a:ext cx="7094516" cy="90537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F1E22AA-C699-EF4E-AAB9-0F369F623714}"/>
              </a:ext>
            </a:extLst>
          </p:cNvPr>
          <p:cNvSpPr>
            <a:spLocks noGrp="1"/>
          </p:cNvSpPr>
          <p:nvPr>
            <p:ph sz="half" idx="1"/>
          </p:nvPr>
        </p:nvSpPr>
        <p:spPr>
          <a:xfrm>
            <a:off x="227718" y="1579831"/>
            <a:ext cx="4287132" cy="4597132"/>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9B1082F-E4DF-544B-947C-A8861A46F0EE}"/>
              </a:ext>
            </a:extLst>
          </p:cNvPr>
          <p:cNvSpPr>
            <a:spLocks noGrp="1"/>
          </p:cNvSpPr>
          <p:nvPr>
            <p:ph sz="half" idx="2"/>
          </p:nvPr>
        </p:nvSpPr>
        <p:spPr>
          <a:xfrm>
            <a:off x="4629149" y="1579831"/>
            <a:ext cx="4286250" cy="4597132"/>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78EB08D-8B67-254B-8449-49FECE78A0E7}"/>
              </a:ext>
            </a:extLst>
          </p:cNvPr>
          <p:cNvSpPr>
            <a:spLocks noGrp="1"/>
          </p:cNvSpPr>
          <p:nvPr>
            <p:ph type="sldNum" sz="quarter" idx="12"/>
          </p:nvPr>
        </p:nvSpPr>
        <p:spPr/>
        <p:txBody>
          <a:bodyPr/>
          <a:lstStyle/>
          <a:p>
            <a:fld id="{DAF54E08-83A7-0B42-9751-742E0DC3DCF6}" type="slidenum">
              <a:rPr lang="en-US" smtClean="0"/>
              <a:t>‹#›</a:t>
            </a:fld>
            <a:endParaRPr lang="en-US" dirty="0"/>
          </a:p>
        </p:txBody>
      </p:sp>
      <p:pic>
        <p:nvPicPr>
          <p:cNvPr id="9" name="Picture 8">
            <a:extLst>
              <a:ext uri="{FF2B5EF4-FFF2-40B4-BE49-F238E27FC236}">
                <a16:creationId xmlns:a16="http://schemas.microsoft.com/office/drawing/2014/main" id="{40A8FB8D-DBA1-AA4D-97B3-4339A80E4708}"/>
              </a:ext>
            </a:extLst>
          </p:cNvPr>
          <p:cNvPicPr>
            <a:picLocks noChangeAspect="1"/>
          </p:cNvPicPr>
          <p:nvPr userDrawn="1"/>
        </p:nvPicPr>
        <p:blipFill>
          <a:blip r:embed="rId2"/>
          <a:stretch>
            <a:fillRect/>
          </a:stretch>
        </p:blipFill>
        <p:spPr>
          <a:xfrm>
            <a:off x="7883381" y="387727"/>
            <a:ext cx="1032018" cy="586621"/>
          </a:xfrm>
          <a:prstGeom prst="rect">
            <a:avLst/>
          </a:prstGeom>
        </p:spPr>
      </p:pic>
      <p:sp>
        <p:nvSpPr>
          <p:cNvPr id="10" name="Footer Placeholder 4">
            <a:extLst>
              <a:ext uri="{FF2B5EF4-FFF2-40B4-BE49-F238E27FC236}">
                <a16:creationId xmlns:a16="http://schemas.microsoft.com/office/drawing/2014/main" id="{AC5A11C8-E094-2E43-B612-1126B35E7783}"/>
              </a:ext>
            </a:extLst>
          </p:cNvPr>
          <p:cNvSpPr>
            <a:spLocks noGrp="1"/>
          </p:cNvSpPr>
          <p:nvPr>
            <p:ph type="ftr" sz="quarter" idx="11"/>
          </p:nvPr>
        </p:nvSpPr>
        <p:spPr>
          <a:xfrm>
            <a:off x="6210300" y="6354104"/>
            <a:ext cx="1871589" cy="365125"/>
          </a:xfrm>
        </p:spPr>
        <p:txBody>
          <a:bodyPr/>
          <a:lstStyle/>
          <a:p>
            <a:pPr algn="r"/>
            <a:r>
              <a:rPr lang="en-US" dirty="0"/>
              <a:t>ISFAA.org</a:t>
            </a:r>
          </a:p>
        </p:txBody>
      </p:sp>
      <p:cxnSp>
        <p:nvCxnSpPr>
          <p:cNvPr id="11" name="Straight Connector 10">
            <a:extLst>
              <a:ext uri="{FF2B5EF4-FFF2-40B4-BE49-F238E27FC236}">
                <a16:creationId xmlns:a16="http://schemas.microsoft.com/office/drawing/2014/main" id="{2FD28E31-8AF6-F54A-AD9B-EA543E6B59C8}"/>
              </a:ext>
            </a:extLst>
          </p:cNvPr>
          <p:cNvCxnSpPr>
            <a:cxnSpLocks/>
          </p:cNvCxnSpPr>
          <p:nvPr userDrawn="1"/>
        </p:nvCxnSpPr>
        <p:spPr>
          <a:xfrm flipV="1">
            <a:off x="226314" y="6536666"/>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823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A1C58A-FEE4-314D-A208-8C5B7473468B}"/>
              </a:ext>
            </a:extLst>
          </p:cNvPr>
          <p:cNvSpPr/>
          <p:nvPr userDrawn="1"/>
        </p:nvSpPr>
        <p:spPr>
          <a:xfrm>
            <a:off x="0" y="1"/>
            <a:ext cx="9144000" cy="131762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810573D-B5A0-A142-AD93-4922BB4D9EBE}"/>
              </a:ext>
            </a:extLst>
          </p:cNvPr>
          <p:cNvSpPr>
            <a:spLocks noGrp="1"/>
          </p:cNvSpPr>
          <p:nvPr>
            <p:ph type="title"/>
          </p:nvPr>
        </p:nvSpPr>
        <p:spPr>
          <a:xfrm>
            <a:off x="259728" y="297059"/>
            <a:ext cx="7062506" cy="82307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8E0F4F3-4E47-AF4E-8808-820DC371A839}"/>
              </a:ext>
            </a:extLst>
          </p:cNvPr>
          <p:cNvSpPr>
            <a:spLocks noGrp="1"/>
          </p:cNvSpPr>
          <p:nvPr>
            <p:ph type="body" idx="1"/>
          </p:nvPr>
        </p:nvSpPr>
        <p:spPr>
          <a:xfrm>
            <a:off x="259729" y="1483667"/>
            <a:ext cx="4238453" cy="823911"/>
          </a:xfrm>
        </p:spPr>
        <p:txBody>
          <a:bodyPr anchor="ctr">
            <a:normAutofit/>
          </a:bodyPr>
          <a:lstStyle>
            <a:lvl1pPr marL="0" indent="0">
              <a:buNone/>
              <a:defRPr sz="2550" b="1" i="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452A21D4-1CBF-3245-B692-F4E6E5CE12FB}"/>
              </a:ext>
            </a:extLst>
          </p:cNvPr>
          <p:cNvSpPr>
            <a:spLocks noGrp="1"/>
          </p:cNvSpPr>
          <p:nvPr>
            <p:ph sz="half" idx="2"/>
          </p:nvPr>
        </p:nvSpPr>
        <p:spPr>
          <a:xfrm>
            <a:off x="259729" y="2307577"/>
            <a:ext cx="4238453" cy="3882086"/>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A29215-B522-2245-A5E4-F1673857A5AB}"/>
              </a:ext>
            </a:extLst>
          </p:cNvPr>
          <p:cNvSpPr>
            <a:spLocks noGrp="1"/>
          </p:cNvSpPr>
          <p:nvPr>
            <p:ph type="body" sz="quarter" idx="3"/>
          </p:nvPr>
        </p:nvSpPr>
        <p:spPr>
          <a:xfrm>
            <a:off x="4629150" y="1483666"/>
            <a:ext cx="4238244" cy="822960"/>
          </a:xfrm>
        </p:spPr>
        <p:txBody>
          <a:bodyPr anchor="ctr">
            <a:normAutofit/>
          </a:bodyPr>
          <a:lstStyle>
            <a:lvl1pPr marL="0" indent="0">
              <a:buNone/>
              <a:defRPr sz="2550" b="1" i="0">
                <a:latin typeface="Cambria" panose="020405030504060302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a:extLst>
              <a:ext uri="{FF2B5EF4-FFF2-40B4-BE49-F238E27FC236}">
                <a16:creationId xmlns:a16="http://schemas.microsoft.com/office/drawing/2014/main" id="{D54897C3-4082-8A48-BE27-2B7D340C5059}"/>
              </a:ext>
            </a:extLst>
          </p:cNvPr>
          <p:cNvSpPr>
            <a:spLocks noGrp="1"/>
          </p:cNvSpPr>
          <p:nvPr>
            <p:ph sz="quarter" idx="4"/>
          </p:nvPr>
        </p:nvSpPr>
        <p:spPr>
          <a:xfrm>
            <a:off x="4629150" y="2307577"/>
            <a:ext cx="4238244" cy="3886200"/>
          </a:xfrm>
        </p:spPr>
        <p:txBody>
          <a:bodyPr/>
          <a:lstStyle>
            <a:lvl1pPr>
              <a:buClr>
                <a:schemeClr val="accent4"/>
              </a:buClr>
              <a:defRPr/>
            </a:lvl1pPr>
            <a:lvl2pPr>
              <a:buClr>
                <a:schemeClr val="accent5">
                  <a:lumMod val="75000"/>
                </a:schemeClr>
              </a:buClr>
              <a:defRPr/>
            </a:lvl2pPr>
            <a:lvl3pPr>
              <a:buClr>
                <a:schemeClr val="accent2"/>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EADB238-F793-2547-BB8F-D006B8819875}"/>
              </a:ext>
            </a:extLst>
          </p:cNvPr>
          <p:cNvSpPr>
            <a:spLocks noGrp="1"/>
          </p:cNvSpPr>
          <p:nvPr>
            <p:ph type="sldNum" sz="quarter" idx="12"/>
          </p:nvPr>
        </p:nvSpPr>
        <p:spPr/>
        <p:txBody>
          <a:bodyPr/>
          <a:lstStyle/>
          <a:p>
            <a:fld id="{DAF54E08-83A7-0B42-9751-742E0DC3DCF6}" type="slidenum">
              <a:rPr lang="en-US" smtClean="0"/>
              <a:t>‹#›</a:t>
            </a:fld>
            <a:endParaRPr lang="en-US" dirty="0"/>
          </a:p>
        </p:txBody>
      </p:sp>
      <p:pic>
        <p:nvPicPr>
          <p:cNvPr id="11" name="Picture 10">
            <a:extLst>
              <a:ext uri="{FF2B5EF4-FFF2-40B4-BE49-F238E27FC236}">
                <a16:creationId xmlns:a16="http://schemas.microsoft.com/office/drawing/2014/main" id="{2C6356B2-E9B9-5244-9A9E-E3FBBB67349D}"/>
              </a:ext>
            </a:extLst>
          </p:cNvPr>
          <p:cNvPicPr>
            <a:picLocks noChangeAspect="1"/>
          </p:cNvPicPr>
          <p:nvPr userDrawn="1"/>
        </p:nvPicPr>
        <p:blipFill>
          <a:blip r:embed="rId2"/>
          <a:stretch>
            <a:fillRect/>
          </a:stretch>
        </p:blipFill>
        <p:spPr>
          <a:xfrm>
            <a:off x="7535420" y="367699"/>
            <a:ext cx="1288129" cy="732200"/>
          </a:xfrm>
          <a:prstGeom prst="rect">
            <a:avLst/>
          </a:prstGeom>
        </p:spPr>
      </p:pic>
      <p:sp>
        <p:nvSpPr>
          <p:cNvPr id="14" name="Footer Placeholder 4">
            <a:extLst>
              <a:ext uri="{FF2B5EF4-FFF2-40B4-BE49-F238E27FC236}">
                <a16:creationId xmlns:a16="http://schemas.microsoft.com/office/drawing/2014/main" id="{65A0FD67-80D5-9941-9844-46664FACA834}"/>
              </a:ext>
            </a:extLst>
          </p:cNvPr>
          <p:cNvSpPr>
            <a:spLocks noGrp="1"/>
          </p:cNvSpPr>
          <p:nvPr>
            <p:ph type="ftr" sz="quarter" idx="11"/>
          </p:nvPr>
        </p:nvSpPr>
        <p:spPr>
          <a:xfrm>
            <a:off x="6210300" y="6354104"/>
            <a:ext cx="1871589" cy="365125"/>
          </a:xfrm>
        </p:spPr>
        <p:txBody>
          <a:bodyPr/>
          <a:lstStyle/>
          <a:p>
            <a:pPr algn="r"/>
            <a:r>
              <a:rPr lang="en-US" dirty="0"/>
              <a:t>ISFAA.org</a:t>
            </a:r>
          </a:p>
        </p:txBody>
      </p:sp>
      <p:cxnSp>
        <p:nvCxnSpPr>
          <p:cNvPr id="15" name="Straight Connector 14">
            <a:extLst>
              <a:ext uri="{FF2B5EF4-FFF2-40B4-BE49-F238E27FC236}">
                <a16:creationId xmlns:a16="http://schemas.microsoft.com/office/drawing/2014/main" id="{537CE66A-0BC2-2945-8CC1-32734D372A47}"/>
              </a:ext>
            </a:extLst>
          </p:cNvPr>
          <p:cNvCxnSpPr>
            <a:cxnSpLocks/>
          </p:cNvCxnSpPr>
          <p:nvPr userDrawn="1"/>
        </p:nvCxnSpPr>
        <p:spPr>
          <a:xfrm flipV="1">
            <a:off x="226314" y="653796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45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12/1/2023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2023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4" r:id="rId15"/>
    <p:sldLayoutId id="2147483671" r:id="rId16"/>
  </p:sldLayoutIdLst>
  <p:transition spd="slow">
    <p:wipe dir="r"/>
  </p:transition>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C1466-6C0A-7B45-96D8-E8B74A6D303B}"/>
              </a:ext>
            </a:extLst>
          </p:cNvPr>
          <p:cNvSpPr>
            <a:spLocks noGrp="1"/>
          </p:cNvSpPr>
          <p:nvPr>
            <p:ph type="title"/>
          </p:nvPr>
        </p:nvSpPr>
        <p:spPr>
          <a:xfrm>
            <a:off x="227718" y="266650"/>
            <a:ext cx="709451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AC74F4-9539-6A42-8220-1D53A7AA0766}"/>
              </a:ext>
            </a:extLst>
          </p:cNvPr>
          <p:cNvSpPr>
            <a:spLocks noGrp="1"/>
          </p:cNvSpPr>
          <p:nvPr>
            <p:ph type="body" idx="1"/>
          </p:nvPr>
        </p:nvSpPr>
        <p:spPr>
          <a:xfrm>
            <a:off x="227718" y="1825625"/>
            <a:ext cx="86560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EDB6D69-9A7F-B34F-A7CE-386ABBC6694B}"/>
              </a:ext>
            </a:extLst>
          </p:cNvPr>
          <p:cNvSpPr>
            <a:spLocks noGrp="1"/>
          </p:cNvSpPr>
          <p:nvPr>
            <p:ph type="ftr" sz="quarter" idx="3"/>
          </p:nvPr>
        </p:nvSpPr>
        <p:spPr>
          <a:xfrm>
            <a:off x="6210300" y="6354104"/>
            <a:ext cx="1871589" cy="365125"/>
          </a:xfrm>
          <a:prstGeom prst="rect">
            <a:avLst/>
          </a:prstGeom>
        </p:spPr>
        <p:txBody>
          <a:bodyPr vert="horz" lIns="91440" tIns="45720" rIns="91440" bIns="45720" rtlCol="0" anchor="ctr"/>
          <a:lstStyle>
            <a:lvl1pPr algn="ctr">
              <a:defRPr sz="1350">
                <a:solidFill>
                  <a:schemeClr val="tx1">
                    <a:tint val="75000"/>
                  </a:schemeClr>
                </a:solidFill>
              </a:defRPr>
            </a:lvl1pPr>
          </a:lstStyle>
          <a:p>
            <a:pPr algn="r"/>
            <a:r>
              <a:rPr lang="en-US" dirty="0"/>
              <a:t>ISFAA.org</a:t>
            </a:r>
          </a:p>
        </p:txBody>
      </p:sp>
      <p:sp>
        <p:nvSpPr>
          <p:cNvPr id="6" name="Slide Number Placeholder 5">
            <a:extLst>
              <a:ext uri="{FF2B5EF4-FFF2-40B4-BE49-F238E27FC236}">
                <a16:creationId xmlns:a16="http://schemas.microsoft.com/office/drawing/2014/main" id="{7C7CAA78-996C-8241-A7B1-BFB1237E705C}"/>
              </a:ext>
            </a:extLst>
          </p:cNvPr>
          <p:cNvSpPr>
            <a:spLocks noGrp="1"/>
          </p:cNvSpPr>
          <p:nvPr>
            <p:ph type="sldNum" sz="quarter" idx="4"/>
          </p:nvPr>
        </p:nvSpPr>
        <p:spPr>
          <a:xfrm>
            <a:off x="8190746" y="6356351"/>
            <a:ext cx="433461" cy="365125"/>
          </a:xfrm>
          <a:prstGeom prst="rect">
            <a:avLst/>
          </a:prstGeom>
        </p:spPr>
        <p:txBody>
          <a:bodyPr vert="horz" lIns="91440" tIns="45720" rIns="91440" bIns="45720" rtlCol="0" anchor="ctr"/>
          <a:lstStyle>
            <a:lvl1pPr algn="ctr">
              <a:defRPr sz="1350">
                <a:solidFill>
                  <a:schemeClr val="tx1">
                    <a:tint val="75000"/>
                  </a:schemeClr>
                </a:solidFill>
              </a:defRPr>
            </a:lvl1pPr>
          </a:lstStyle>
          <a:p>
            <a:fld id="{DAF54E08-83A7-0B42-9751-742E0DC3DCF6}" type="slidenum">
              <a:rPr lang="en-US" smtClean="0"/>
              <a:pPr/>
              <a:t>‹#›</a:t>
            </a:fld>
            <a:endParaRPr lang="en-US" dirty="0"/>
          </a:p>
        </p:txBody>
      </p:sp>
    </p:spTree>
    <p:extLst>
      <p:ext uri="{BB962C8B-B14F-4D97-AF65-F5344CB8AC3E}">
        <p14:creationId xmlns:p14="http://schemas.microsoft.com/office/powerpoint/2010/main" val="32146341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dt="0"/>
  <p:txStyles>
    <p:titleStyle>
      <a:lvl1pPr algn="l" defTabSz="685800" rtl="0" eaLnBrk="1" latinLnBrk="0" hangingPunct="1">
        <a:lnSpc>
          <a:spcPct val="90000"/>
        </a:lnSpc>
        <a:spcBef>
          <a:spcPct val="0"/>
        </a:spcBef>
        <a:buNone/>
        <a:defRPr sz="3300" b="1" i="0" kern="1200">
          <a:solidFill>
            <a:schemeClr val="tx1"/>
          </a:solidFill>
          <a:latin typeface="Cambria" panose="02040503050406030204" pitchFamily="18" charset="0"/>
          <a:ea typeface="+mj-ea"/>
          <a:cs typeface="+mj-cs"/>
        </a:defRPr>
      </a:lvl1pPr>
    </p:titleStyle>
    <p:bodyStyle>
      <a:lvl1pPr marL="308610" indent="-308610" algn="l" defTabSz="685800" rtl="0" eaLnBrk="1" latinLnBrk="0" hangingPunct="1">
        <a:lnSpc>
          <a:spcPct val="90000"/>
        </a:lnSpc>
        <a:spcBef>
          <a:spcPts val="750"/>
        </a:spcBef>
        <a:buClr>
          <a:srgbClr val="C00000"/>
        </a:buClr>
        <a:buSzPct val="90000"/>
        <a:buFont typeface="Zapf Dingbats"/>
        <a:buChar char="➤"/>
        <a:defRPr sz="2400" kern="1200">
          <a:solidFill>
            <a:schemeClr val="tx1"/>
          </a:solidFill>
          <a:latin typeface="+mn-lt"/>
          <a:ea typeface="+mn-ea"/>
          <a:cs typeface="+mn-cs"/>
        </a:defRPr>
      </a:lvl1pPr>
      <a:lvl2pPr marL="514350" indent="-308610" algn="l" defTabSz="685800" rtl="0" eaLnBrk="1" latinLnBrk="0" hangingPunct="1">
        <a:lnSpc>
          <a:spcPct val="90000"/>
        </a:lnSpc>
        <a:spcBef>
          <a:spcPts val="375"/>
        </a:spcBef>
        <a:buClr>
          <a:schemeClr val="accent1"/>
        </a:buClr>
        <a:buSzPct val="90000"/>
        <a:buFont typeface="Zapf Dingbats"/>
        <a:buChar char="✦"/>
        <a:defRPr sz="2100" kern="1200">
          <a:solidFill>
            <a:schemeClr val="tx1"/>
          </a:solidFill>
          <a:latin typeface="+mn-lt"/>
          <a:ea typeface="+mn-ea"/>
          <a:cs typeface="+mn-cs"/>
        </a:defRPr>
      </a:lvl2pPr>
      <a:lvl3pPr marL="857250" indent="-308610" algn="l" defTabSz="685800" rtl="0" eaLnBrk="1" latinLnBrk="0" hangingPunct="1">
        <a:lnSpc>
          <a:spcPct val="90000"/>
        </a:lnSpc>
        <a:spcBef>
          <a:spcPts val="375"/>
        </a:spcBef>
        <a:buSzPct val="90000"/>
        <a:buFont typeface="Lucida Grande" panose="020B06000405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0.xml"/><Relationship Id="rId7" Type="http://schemas.openxmlformats.org/officeDocument/2006/relationships/image" Target="../media/image13.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6.svg"/><Relationship Id="rId4" Type="http://schemas.openxmlformats.org/officeDocument/2006/relationships/diagramQuickStyle" Target="../diagrams/quickStyle10.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Rectangle 22"/>
          <p:cNvSpPr>
            <a:spLocks noChangeArrowheads="1"/>
          </p:cNvSpPr>
          <p:nvPr/>
        </p:nvSpPr>
        <p:spPr bwMode="auto">
          <a:xfrm>
            <a:off x="762000" y="1447800"/>
            <a:ext cx="7772400" cy="3429000"/>
          </a:xfrm>
          <a:prstGeom prst="rect">
            <a:avLst/>
          </a:prstGeom>
          <a:noFill/>
          <a:ln w="9525">
            <a:noFill/>
            <a:miter lim="800000"/>
            <a:headEnd/>
            <a:tailEnd/>
          </a:ln>
          <a:effectLst/>
        </p:spPr>
        <p:txBody>
          <a:bodyPr anchor="ctr"/>
          <a:lstStyle/>
          <a:p>
            <a:pPr algn="ctr">
              <a:spcBef>
                <a:spcPct val="30000"/>
              </a:spcBef>
              <a:defRPr/>
            </a:pPr>
            <a:r>
              <a:rPr lang="en-US" sz="4800"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a:t>
            </a:r>
            <a:br>
              <a:rPr lang="en-US" sz="4800"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4800"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Need to Know </a:t>
            </a:r>
            <a:br>
              <a:rPr lang="en-US" sz="4800"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4800"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About Financial Aid</a:t>
            </a:r>
          </a:p>
        </p:txBody>
      </p:sp>
    </p:spTree>
    <p:extLst>
      <p:ext uri="{BB962C8B-B14F-4D97-AF65-F5344CB8AC3E}">
        <p14:creationId xmlns:p14="http://schemas.microsoft.com/office/powerpoint/2010/main" val="29459454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6DBE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4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5859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B941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rgbClr val="DE7E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45319978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dirty="0"/>
              <a:t>Federal Government</a:t>
            </a:r>
          </a:p>
        </p:txBody>
      </p:sp>
      <p:graphicFrame>
        <p:nvGraphicFramePr>
          <p:cNvPr id="4" name="Diagram 3">
            <a:extLst>
              <a:ext uri="{FF2B5EF4-FFF2-40B4-BE49-F238E27FC236}">
                <a16:creationId xmlns:a16="http://schemas.microsoft.com/office/drawing/2014/main" id="{EED2379B-3C5B-4ADE-9366-A32603B807FB}"/>
              </a:ext>
            </a:extLst>
          </p:cNvPr>
          <p:cNvGraphicFramePr/>
          <p:nvPr>
            <p:extLst>
              <p:ext uri="{D42A27DB-BD31-4B8C-83A1-F6EECF244321}">
                <p14:modId xmlns:p14="http://schemas.microsoft.com/office/powerpoint/2010/main" val="776814364"/>
              </p:ext>
            </p:extLst>
          </p:nvPr>
        </p:nvGraphicFramePr>
        <p:xfrm>
          <a:off x="228600" y="114300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65983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Federal Student Aid Programs</a:t>
            </a:r>
          </a:p>
        </p:txBody>
      </p:sp>
      <p:graphicFrame>
        <p:nvGraphicFramePr>
          <p:cNvPr id="5" name="Diagram 4">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2801182789"/>
              </p:ext>
            </p:extLst>
          </p:nvPr>
        </p:nvGraphicFramePr>
        <p:xfrm>
          <a:off x="381000" y="1295400"/>
          <a:ext cx="8153400"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42977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5DD352E-7E2F-40E8-BA8E-492D350230F2}"/>
              </a:ext>
            </a:extLst>
          </p:cNvPr>
          <p:cNvGraphicFramePr>
            <a:graphicFrameLocks noGrp="1"/>
          </p:cNvGraphicFramePr>
          <p:nvPr>
            <p:ph idx="1"/>
            <p:extLst>
              <p:ext uri="{D42A27DB-BD31-4B8C-83A1-F6EECF244321}">
                <p14:modId xmlns:p14="http://schemas.microsoft.com/office/powerpoint/2010/main" val="2826773929"/>
              </p:ext>
            </p:extLst>
          </p:nvPr>
        </p:nvGraphicFramePr>
        <p:xfrm>
          <a:off x="228600" y="1219200"/>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E8127FA-C0EF-4A1A-9893-80E0217469A0}"/>
              </a:ext>
            </a:extLst>
          </p:cNvPr>
          <p:cNvSpPr>
            <a:spLocks noGrp="1"/>
          </p:cNvSpPr>
          <p:nvPr>
            <p:ph type="title"/>
          </p:nvPr>
        </p:nvSpPr>
        <p:spPr/>
        <p:txBody>
          <a:bodyPr/>
          <a:lstStyle/>
          <a:p>
            <a:r>
              <a:rPr lang="en-US" dirty="0"/>
              <a:t>States</a:t>
            </a:r>
          </a:p>
        </p:txBody>
      </p:sp>
    </p:spTree>
    <p:extLst>
      <p:ext uri="{BB962C8B-B14F-4D97-AF65-F5344CB8AC3E}">
        <p14:creationId xmlns:p14="http://schemas.microsoft.com/office/powerpoint/2010/main" val="349093877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FBB7B-FE9A-4C51-808F-56325998CF4E}"/>
              </a:ext>
            </a:extLst>
          </p:cNvPr>
          <p:cNvSpPr>
            <a:spLocks noGrp="1"/>
          </p:cNvSpPr>
          <p:nvPr>
            <p:ph type="title"/>
          </p:nvPr>
        </p:nvSpPr>
        <p:spPr/>
        <p:txBody>
          <a:bodyPr/>
          <a:lstStyle/>
          <a:p>
            <a:r>
              <a:rPr lang="en-US" dirty="0"/>
              <a:t>April 15</a:t>
            </a:r>
            <a:r>
              <a:rPr lang="en-US" baseline="30000" dirty="0"/>
              <a:t>th</a:t>
            </a:r>
            <a:r>
              <a:rPr lang="en-US" dirty="0"/>
              <a:t> FAFSA Deadline </a:t>
            </a:r>
          </a:p>
        </p:txBody>
      </p:sp>
      <p:sp>
        <p:nvSpPr>
          <p:cNvPr id="4" name="Content Placeholder 3">
            <a:extLst>
              <a:ext uri="{FF2B5EF4-FFF2-40B4-BE49-F238E27FC236}">
                <a16:creationId xmlns:a16="http://schemas.microsoft.com/office/drawing/2014/main" id="{3CC323CD-C0AC-4F90-90CE-A21CEF2F8DB6}"/>
              </a:ext>
            </a:extLst>
          </p:cNvPr>
          <p:cNvSpPr>
            <a:spLocks noGrp="1"/>
          </p:cNvSpPr>
          <p:nvPr>
            <p:ph idx="1"/>
          </p:nvPr>
        </p:nvSpPr>
        <p:spPr/>
        <p:txBody>
          <a:bodyPr/>
          <a:lstStyle/>
          <a:p>
            <a:r>
              <a:rPr lang="en-US" dirty="0"/>
              <a:t>21</a:t>
            </a:r>
            <a:r>
              <a:rPr lang="en-US" baseline="30000" dirty="0"/>
              <a:t>st</a:t>
            </a:r>
            <a:r>
              <a:rPr lang="en-US" dirty="0"/>
              <a:t> Century Scholarship</a:t>
            </a:r>
          </a:p>
          <a:p>
            <a:r>
              <a:rPr lang="en-US" dirty="0"/>
              <a:t>Frank O’Bannon Grant</a:t>
            </a:r>
          </a:p>
          <a:p>
            <a:r>
              <a:rPr lang="en-US" dirty="0"/>
              <a:t>Mitch Daniels Early Graduation Scholarship</a:t>
            </a:r>
          </a:p>
          <a:p>
            <a:r>
              <a:rPr lang="en-US" dirty="0"/>
              <a:t>Credit Completion Requirement</a:t>
            </a:r>
          </a:p>
          <a:p>
            <a:pPr lvl="1"/>
            <a:r>
              <a:rPr lang="en-US" dirty="0"/>
              <a:t>Full-time enrollment</a:t>
            </a:r>
          </a:p>
          <a:p>
            <a:pPr lvl="1"/>
            <a:r>
              <a:rPr lang="en-US" dirty="0"/>
              <a:t>Dual Credit</a:t>
            </a:r>
          </a:p>
          <a:p>
            <a:r>
              <a:rPr lang="en-US" dirty="0"/>
              <a:t>Satisfactory Academic Progress</a:t>
            </a:r>
          </a:p>
        </p:txBody>
      </p:sp>
      <p:pic>
        <p:nvPicPr>
          <p:cNvPr id="1026" name="Picture 2" descr="See the source image">
            <a:extLst>
              <a:ext uri="{FF2B5EF4-FFF2-40B4-BE49-F238E27FC236}">
                <a16:creationId xmlns:a16="http://schemas.microsoft.com/office/drawing/2014/main" id="{41BF926D-CDB8-4EEA-ABAF-DB28282B71D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9664" r="96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19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dirty="0"/>
              <a:t>Colleges and Universities</a:t>
            </a:r>
          </a:p>
        </p:txBody>
      </p:sp>
      <p:graphicFrame>
        <p:nvGraphicFramePr>
          <p:cNvPr id="2" name="Diagram 1">
            <a:extLst>
              <a:ext uri="{FF2B5EF4-FFF2-40B4-BE49-F238E27FC236}">
                <a16:creationId xmlns:a16="http://schemas.microsoft.com/office/drawing/2014/main" id="{640F9E33-DE8E-407C-A0AE-ECFEE72DFD49}"/>
              </a:ext>
            </a:extLst>
          </p:cNvPr>
          <p:cNvGraphicFramePr/>
          <p:nvPr>
            <p:extLst>
              <p:ext uri="{D42A27DB-BD31-4B8C-83A1-F6EECF244321}">
                <p14:modId xmlns:p14="http://schemas.microsoft.com/office/powerpoint/2010/main" val="1614934900"/>
              </p:ext>
            </p:extLst>
          </p:nvPr>
        </p:nvGraphicFramePr>
        <p:xfrm>
          <a:off x="228600" y="1143000"/>
          <a:ext cx="8610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14852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dirty="0"/>
              <a:t>Private Sources</a:t>
            </a:r>
          </a:p>
        </p:txBody>
      </p:sp>
      <p:graphicFrame>
        <p:nvGraphicFramePr>
          <p:cNvPr id="2" name="Content Placeholder 1">
            <a:extLst>
              <a:ext uri="{FF2B5EF4-FFF2-40B4-BE49-F238E27FC236}">
                <a16:creationId xmlns:a16="http://schemas.microsoft.com/office/drawing/2014/main" id="{8B159C0A-6D28-44AC-8D0B-4D4E0F405F1E}"/>
              </a:ext>
            </a:extLst>
          </p:cNvPr>
          <p:cNvGraphicFramePr>
            <a:graphicFrameLocks noGrp="1"/>
          </p:cNvGraphicFramePr>
          <p:nvPr>
            <p:ph idx="1"/>
            <p:extLst>
              <p:ext uri="{D42A27DB-BD31-4B8C-83A1-F6EECF244321}">
                <p14:modId xmlns:p14="http://schemas.microsoft.com/office/powerpoint/2010/main" val="3670675240"/>
              </p:ext>
            </p:extLst>
          </p:nvPr>
        </p:nvGraphicFramePr>
        <p:xfrm>
          <a:off x="228600" y="1295400"/>
          <a:ext cx="8610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95009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dirty="0"/>
              <a:t>Employers</a:t>
            </a:r>
          </a:p>
        </p:txBody>
      </p:sp>
      <p:graphicFrame>
        <p:nvGraphicFramePr>
          <p:cNvPr id="2" name="Content Placeholder 1">
            <a:extLst>
              <a:ext uri="{FF2B5EF4-FFF2-40B4-BE49-F238E27FC236}">
                <a16:creationId xmlns:a16="http://schemas.microsoft.com/office/drawing/2014/main" id="{8B159C0A-6D28-44AC-8D0B-4D4E0F405F1E}"/>
              </a:ext>
            </a:extLst>
          </p:cNvPr>
          <p:cNvGraphicFramePr>
            <a:graphicFrameLocks noGrp="1"/>
          </p:cNvGraphicFramePr>
          <p:nvPr>
            <p:ph idx="1"/>
            <p:extLst>
              <p:ext uri="{D42A27DB-BD31-4B8C-83A1-F6EECF244321}">
                <p14:modId xmlns:p14="http://schemas.microsoft.com/office/powerpoint/2010/main" val="1169571044"/>
              </p:ext>
            </p:extLst>
          </p:nvPr>
        </p:nvGraphicFramePr>
        <p:xfrm>
          <a:off x="228600" y="1295400"/>
          <a:ext cx="8610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129093"/>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4BD620-5A3C-49A3-DC5B-28B82003F1E8}"/>
              </a:ext>
            </a:extLst>
          </p:cNvPr>
          <p:cNvSpPr>
            <a:spLocks noGrp="1"/>
          </p:cNvSpPr>
          <p:nvPr>
            <p:ph idx="1"/>
          </p:nvPr>
        </p:nvSpPr>
        <p:spPr>
          <a:xfrm>
            <a:off x="152400" y="1295400"/>
            <a:ext cx="4114800" cy="4572000"/>
          </a:xfrm>
        </p:spPr>
        <p:txBody>
          <a:bodyPr>
            <a:normAutofit/>
          </a:bodyPr>
          <a:lstStyle/>
          <a:p>
            <a:r>
              <a:rPr lang="en-US" dirty="0">
                <a:latin typeface="Arial" panose="020B0604020202020204" pitchFamily="34" charset="0"/>
                <a:cs typeface="Arial" panose="020B0604020202020204" pitchFamily="34" charset="0"/>
              </a:rPr>
              <a:t>Early estimation regarding SAI and possible Title IV aid available</a:t>
            </a:r>
          </a:p>
          <a:p>
            <a:r>
              <a:rPr lang="en-US" dirty="0">
                <a:latin typeface="Arial" panose="020B0604020202020204" pitchFamily="34" charset="0"/>
                <a:cs typeface="Arial" panose="020B0604020202020204" pitchFamily="34" charset="0"/>
              </a:rPr>
              <a:t>Requires demographic,  income, and asset information</a:t>
            </a:r>
          </a:p>
          <a:p>
            <a:endParaRPr lang="en-US" dirty="0"/>
          </a:p>
        </p:txBody>
      </p:sp>
      <p:sp>
        <p:nvSpPr>
          <p:cNvPr id="3" name="Title 2">
            <a:extLst>
              <a:ext uri="{FF2B5EF4-FFF2-40B4-BE49-F238E27FC236}">
                <a16:creationId xmlns:a16="http://schemas.microsoft.com/office/drawing/2014/main" id="{2ACAE2B2-5AB4-E0C7-4E26-9C1F32F16EF7}"/>
              </a:ext>
            </a:extLst>
          </p:cNvPr>
          <p:cNvSpPr>
            <a:spLocks noGrp="1"/>
          </p:cNvSpPr>
          <p:nvPr>
            <p:ph type="title"/>
          </p:nvPr>
        </p:nvSpPr>
        <p:spPr/>
        <p:txBody>
          <a:bodyPr/>
          <a:lstStyle/>
          <a:p>
            <a:r>
              <a:rPr lang="en-US" dirty="0"/>
              <a:t>Federal Student Aid Estimator</a:t>
            </a:r>
          </a:p>
        </p:txBody>
      </p:sp>
      <p:pic>
        <p:nvPicPr>
          <p:cNvPr id="8" name="Picture 7" descr="A picture containing text, sign, vector graphics&#10;&#10;Description automatically generated">
            <a:extLst>
              <a:ext uri="{FF2B5EF4-FFF2-40B4-BE49-F238E27FC236}">
                <a16:creationId xmlns:a16="http://schemas.microsoft.com/office/drawing/2014/main" id="{9B652FAF-4146-CEFB-8C10-86DC12397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834" y="1371600"/>
            <a:ext cx="3771900" cy="3771900"/>
          </a:xfrm>
          <a:prstGeom prst="rect">
            <a:avLst/>
          </a:prstGeom>
        </p:spPr>
      </p:pic>
      <p:sp>
        <p:nvSpPr>
          <p:cNvPr id="5" name="TextBox 4">
            <a:extLst>
              <a:ext uri="{FF2B5EF4-FFF2-40B4-BE49-F238E27FC236}">
                <a16:creationId xmlns:a16="http://schemas.microsoft.com/office/drawing/2014/main" id="{E8742196-2F74-118E-FAFF-D8521FA0C5A9}"/>
              </a:ext>
            </a:extLst>
          </p:cNvPr>
          <p:cNvSpPr txBox="1"/>
          <p:nvPr/>
        </p:nvSpPr>
        <p:spPr>
          <a:xfrm>
            <a:off x="647700" y="5448300"/>
            <a:ext cx="81534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https://studentaid.gov/aid-estimator</a:t>
            </a:r>
          </a:p>
        </p:txBody>
      </p:sp>
      <p:sp>
        <p:nvSpPr>
          <p:cNvPr id="4" name="Rectangle: Rounded Corners 3">
            <a:extLst>
              <a:ext uri="{FF2B5EF4-FFF2-40B4-BE49-F238E27FC236}">
                <a16:creationId xmlns:a16="http://schemas.microsoft.com/office/drawing/2014/main" id="{3FC6C02D-2B3F-FEDE-9DE3-B490083B0573}"/>
              </a:ext>
            </a:extLst>
          </p:cNvPr>
          <p:cNvSpPr/>
          <p:nvPr/>
        </p:nvSpPr>
        <p:spPr>
          <a:xfrm>
            <a:off x="1905000" y="5448300"/>
            <a:ext cx="5638800" cy="533400"/>
          </a:xfrm>
          <a:prstGeom prst="roundRect">
            <a:avLst/>
          </a:prstGeom>
          <a:noFill/>
          <a:ln>
            <a:solidFill>
              <a:srgbClr val="DE7E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0788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dirty="0"/>
              <a:t>Free Application for Federal Student Aid (FAFSA</a:t>
            </a:r>
            <a:r>
              <a:rPr lang="en-US" baseline="30000" dirty="0"/>
              <a:t>®</a:t>
            </a:r>
            <a:r>
              <a:rPr lang="en-US" dirty="0"/>
              <a:t>)</a:t>
            </a:r>
          </a:p>
        </p:txBody>
      </p:sp>
      <p:sp>
        <p:nvSpPr>
          <p:cNvPr id="58370" name="Rectangle 3"/>
          <p:cNvSpPr>
            <a:spLocks noGrp="1" noChangeArrowheads="1"/>
          </p:cNvSpPr>
          <p:nvPr>
            <p:ph type="body" idx="1"/>
          </p:nvPr>
        </p:nvSpPr>
        <p:spPr/>
        <p:txBody>
          <a:bodyPr>
            <a:normAutofit/>
          </a:bodyPr>
          <a:lstStyle/>
          <a:p>
            <a:pPr eaLnBrk="1" hangingPunct="1">
              <a:spcBef>
                <a:spcPts val="2400"/>
              </a:spcBef>
            </a:pPr>
            <a:r>
              <a:rPr lang="en-US" dirty="0">
                <a:latin typeface="Arial" panose="020B0604020202020204" pitchFamily="34" charset="0"/>
                <a:cs typeface="Arial" panose="020B0604020202020204" pitchFamily="34" charset="0"/>
              </a:rPr>
              <a:t>Collects demographic and financial information</a:t>
            </a:r>
          </a:p>
          <a:p>
            <a:pPr eaLnBrk="1" hangingPunct="1">
              <a:spcBef>
                <a:spcPts val="2400"/>
              </a:spcBef>
            </a:pPr>
            <a:r>
              <a:rPr lang="en-US" dirty="0">
                <a:latin typeface="Arial" panose="020B0604020202020204" pitchFamily="34" charset="0"/>
                <a:cs typeface="Arial" panose="020B0604020202020204" pitchFamily="34" charset="0"/>
              </a:rPr>
              <a:t>Information used to calculate the student aid index (SAI)</a:t>
            </a:r>
          </a:p>
          <a:p>
            <a:pPr eaLnBrk="1" hangingPunct="1">
              <a:spcBef>
                <a:spcPts val="2400"/>
              </a:spcBef>
            </a:pPr>
            <a:r>
              <a:rPr lang="en-US" dirty="0">
                <a:latin typeface="Arial" panose="020B0604020202020204" pitchFamily="34" charset="0"/>
                <a:cs typeface="Arial" panose="020B0604020202020204" pitchFamily="34" charset="0"/>
              </a:rPr>
              <a:t>Colleges use SAI to offer financial aid</a:t>
            </a:r>
            <a:endParaRPr lang="en-US" strike="sngStrike" dirty="0">
              <a:highlight>
                <a:srgbClr val="FFFF00"/>
              </a:highlight>
              <a:latin typeface="Arial" panose="020B0604020202020204" pitchFamily="34" charset="0"/>
              <a:cs typeface="Arial" panose="020B0604020202020204" pitchFamily="34" charset="0"/>
            </a:endParaRPr>
          </a:p>
          <a:p>
            <a:pPr eaLnBrk="1" hangingPunct="1">
              <a:spcBef>
                <a:spcPts val="2400"/>
              </a:spcBef>
            </a:pPr>
            <a:r>
              <a:rPr lang="en-US" dirty="0">
                <a:latin typeface="Arial" panose="020B0604020202020204" pitchFamily="34" charset="0"/>
                <a:cs typeface="Arial" panose="020B0604020202020204" pitchFamily="34" charset="0"/>
              </a:rPr>
              <a:t>Available in English and Spanish</a:t>
            </a:r>
          </a:p>
        </p:txBody>
      </p:sp>
    </p:spTree>
    <p:extLst>
      <p:ext uri="{BB962C8B-B14F-4D97-AF65-F5344CB8AC3E}">
        <p14:creationId xmlns:p14="http://schemas.microsoft.com/office/powerpoint/2010/main" val="48656867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t>Topics We Will Discuss</a:t>
            </a:r>
          </a:p>
        </p:txBody>
      </p:sp>
      <p:sp>
        <p:nvSpPr>
          <p:cNvPr id="19458" name="Rectangle 3"/>
          <p:cNvSpPr>
            <a:spLocks noGrp="1" noChangeArrowheads="1"/>
          </p:cNvSpPr>
          <p:nvPr>
            <p:ph type="body" idx="1"/>
          </p:nvPr>
        </p:nvSpPr>
        <p:spPr/>
        <p:txBody>
          <a:bodyPr>
            <a:normAutofit/>
          </a:bodyPr>
          <a:lstStyle/>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What is financial aid?</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Cost of attendance (COA)</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Student aid index (SAI)</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Financial need</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Categories, types, and sources of financial aid</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Free Application for Federal Student Aid (FAFSA</a:t>
            </a:r>
            <a:r>
              <a:rPr lang="en-US" sz="3000" baseline="30000"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a:t>
            </a:r>
          </a:p>
          <a:p>
            <a:pPr eaLnBrk="1" hangingPunct="1">
              <a:lnSpc>
                <a:spcPct val="95000"/>
              </a:lnSpc>
              <a:spcBef>
                <a:spcPts val="1200"/>
              </a:spcBef>
              <a:buClr>
                <a:srgbClr val="005B99"/>
              </a:buClr>
            </a:pPr>
            <a:r>
              <a:rPr lang="en-US" sz="3000" dirty="0">
                <a:latin typeface="Arial" panose="020B0604020202020204" pitchFamily="34" charset="0"/>
                <a:cs typeface="Arial" panose="020B0604020202020204" pitchFamily="34" charset="0"/>
              </a:rPr>
              <a:t>Special and unusual circumstances</a:t>
            </a:r>
          </a:p>
        </p:txBody>
      </p:sp>
    </p:spTree>
    <p:extLst>
      <p:ext uri="{BB962C8B-B14F-4D97-AF65-F5344CB8AC3E}">
        <p14:creationId xmlns:p14="http://schemas.microsoft.com/office/powerpoint/2010/main" val="339955553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a:t>Free Application for Federal Student Aid (FAFSA</a:t>
            </a:r>
            <a:r>
              <a:rPr lang="en-US" baseline="30000" dirty="0"/>
              <a:t>®</a:t>
            </a:r>
            <a:r>
              <a:rPr lang="en-US" dirty="0"/>
              <a:t>)</a:t>
            </a:r>
          </a:p>
        </p:txBody>
      </p:sp>
      <p:sp>
        <p:nvSpPr>
          <p:cNvPr id="24579" name="Rectangle 3"/>
          <p:cNvSpPr>
            <a:spLocks noGrp="1" noChangeArrowheads="1"/>
          </p:cNvSpPr>
          <p:nvPr>
            <p:ph idx="1"/>
          </p:nvPr>
        </p:nvSpPr>
        <p:spPr>
          <a:xfrm>
            <a:off x="152400" y="1295400"/>
            <a:ext cx="8686800" cy="4525963"/>
          </a:xfrm>
        </p:spPr>
        <p:txBody>
          <a:bodyPr>
            <a:normAutofit/>
          </a:bodyPr>
          <a:lstStyle/>
          <a:p>
            <a:pPr eaLnBrk="1" hangingPunct="1">
              <a:spcBef>
                <a:spcPct val="50000"/>
              </a:spcBef>
              <a:defRPr/>
            </a:pPr>
            <a:r>
              <a:rPr lang="en-US" dirty="0">
                <a:latin typeface="Arial" panose="020B0604020202020204" pitchFamily="34" charset="0"/>
                <a:cs typeface="Arial" panose="020B0604020202020204" pitchFamily="34" charset="0"/>
              </a:rPr>
              <a:t>May be filed at any time during an academic year, but typically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pPr eaLnBrk="1" hangingPunct="1">
              <a:spcBef>
                <a:spcPct val="50000"/>
              </a:spcBef>
              <a:defRPr/>
            </a:pPr>
            <a:r>
              <a:rPr lang="en-US" b="1" dirty="0">
                <a:latin typeface="Arial" panose="020B0604020202020204" pitchFamily="34" charset="0"/>
                <a:cs typeface="Arial" panose="020B0604020202020204" pitchFamily="34" charset="0"/>
              </a:rPr>
              <a:t>For the 2024-25 academic year, the FAFSA may be filed starting in December 2023 (exact date to be determined)</a:t>
            </a:r>
            <a:endParaRPr lang="en-US" b="1" strike="sngStrike" dirty="0">
              <a:latin typeface="Arial" panose="020B0604020202020204" pitchFamily="34" charset="0"/>
              <a:cs typeface="Arial" panose="020B0604020202020204" pitchFamily="34" charset="0"/>
            </a:endParaRPr>
          </a:p>
          <a:p>
            <a:pPr eaLnBrk="1" hangingPunct="1">
              <a:spcBef>
                <a:spcPct val="50000"/>
              </a:spcBef>
              <a:defRPr/>
            </a:pPr>
            <a:r>
              <a:rPr lang="en-US" dirty="0">
                <a:latin typeface="Arial" panose="020B0604020202020204" pitchFamily="34" charset="0"/>
                <a:cs typeface="Arial" panose="020B0604020202020204" pitchFamily="34" charset="0"/>
              </a:rPr>
              <a:t>Colleges may set FAFSA priority dates</a:t>
            </a:r>
          </a:p>
        </p:txBody>
      </p:sp>
    </p:spTree>
    <p:extLst>
      <p:ext uri="{BB962C8B-B14F-4D97-AF65-F5344CB8AC3E}">
        <p14:creationId xmlns:p14="http://schemas.microsoft.com/office/powerpoint/2010/main" val="350018725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Application for Federal Student Aid (FAFSA</a:t>
            </a:r>
            <a:r>
              <a:rPr lang="en-US" baseline="30000" dirty="0"/>
              <a:t>®</a:t>
            </a:r>
            <a:r>
              <a:rPr lang="en-US" dirty="0"/>
              <a:t>)</a:t>
            </a:r>
          </a:p>
        </p:txBody>
      </p:sp>
      <p:graphicFrame>
        <p:nvGraphicFramePr>
          <p:cNvPr id="8" name="Diagram 7"/>
          <p:cNvGraphicFramePr/>
          <p:nvPr>
            <p:extLst>
              <p:ext uri="{D42A27DB-BD31-4B8C-83A1-F6EECF244321}">
                <p14:modId xmlns:p14="http://schemas.microsoft.com/office/powerpoint/2010/main" val="477345072"/>
              </p:ext>
            </p:extLst>
          </p:nvPr>
        </p:nvGraphicFramePr>
        <p:xfrm>
          <a:off x="495300" y="1143000"/>
          <a:ext cx="82677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337" y="3200066"/>
            <a:ext cx="686467" cy="686467"/>
          </a:xfrm>
          <a:prstGeom prst="rect">
            <a:avLst/>
          </a:prstGeom>
        </p:spPr>
      </p:pic>
      <p:grpSp>
        <p:nvGrpSpPr>
          <p:cNvPr id="14" name="Group 13"/>
          <p:cNvGrpSpPr/>
          <p:nvPr/>
        </p:nvGrpSpPr>
        <p:grpSpPr>
          <a:xfrm>
            <a:off x="867328" y="1800259"/>
            <a:ext cx="572017" cy="533400"/>
            <a:chOff x="2689587" y="3027207"/>
            <a:chExt cx="1931831" cy="1931831"/>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587" y="3027207"/>
              <a:ext cx="1931831" cy="1931831"/>
            </a:xfrm>
            <a:prstGeom prst="rect">
              <a:avLst/>
            </a:prstGeom>
          </p:spPr>
        </p:pic>
        <p:sp>
          <p:nvSpPr>
            <p:cNvPr id="16" name="Rectangle 15"/>
            <p:cNvSpPr/>
            <p:nvPr/>
          </p:nvSpPr>
          <p:spPr>
            <a:xfrm>
              <a:off x="3229776" y="3505200"/>
              <a:ext cx="8850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Telephone">
            <a:extLst>
              <a:ext uri="{FF2B5EF4-FFF2-40B4-BE49-F238E27FC236}">
                <a16:creationId xmlns:a16="http://schemas.microsoft.com/office/drawing/2014/main" id="{BE7B7D2C-5D07-4823-BB2B-A37A57167A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774087" y="4624537"/>
            <a:ext cx="758500" cy="678800"/>
          </a:xfrm>
          <a:prstGeom prst="rect">
            <a:avLst/>
          </a:prstGeom>
        </p:spPr>
      </p:pic>
    </p:spTree>
    <p:extLst>
      <p:ext uri="{BB962C8B-B14F-4D97-AF65-F5344CB8AC3E}">
        <p14:creationId xmlns:p14="http://schemas.microsoft.com/office/powerpoint/2010/main" val="2610279067"/>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 y="0"/>
            <a:ext cx="8610600" cy="1143000"/>
          </a:xfrm>
        </p:spPr>
        <p:txBody>
          <a:bodyPr>
            <a:normAutofit/>
          </a:bodyPr>
          <a:lstStyle/>
          <a:p>
            <a:pPr eaLnBrk="1" hangingPunct="1"/>
            <a:r>
              <a:rPr lang="en-US" dirty="0"/>
              <a:t>Account Username and Password (FSA ID)</a:t>
            </a:r>
          </a:p>
        </p:txBody>
      </p:sp>
      <p:sp>
        <p:nvSpPr>
          <p:cNvPr id="74754" name="Rectangle 4"/>
          <p:cNvSpPr>
            <a:spLocks noGrp="1" noChangeArrowheads="1"/>
          </p:cNvSpPr>
          <p:nvPr>
            <p:ph type="body" sz="half" idx="1"/>
          </p:nvPr>
        </p:nvSpPr>
        <p:spPr>
          <a:xfrm>
            <a:off x="228600" y="1084141"/>
            <a:ext cx="4572001" cy="4876800"/>
          </a:xfrm>
        </p:spPr>
        <p:txBody>
          <a:bodyPr>
            <a:normAutofit fontScale="92500" lnSpcReduction="10000"/>
          </a:bodyPr>
          <a:lstStyle/>
          <a:p>
            <a:pPr>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Used for FAFSA completion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and access to certain U.S. Department of Education websites</a:t>
            </a:r>
          </a:p>
          <a:p>
            <a:pPr eaLnBrk="1" hangingPunct="1">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Student and parent must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create own FSA ID</a:t>
            </a:r>
          </a:p>
          <a:p>
            <a:pPr eaLnBrk="1" hangingPunct="1">
              <a:lnSpc>
                <a:spcPct val="110000"/>
              </a:lnSpc>
              <a:spcBef>
                <a:spcPts val="900"/>
              </a:spcBef>
              <a:buClr>
                <a:srgbClr val="005B99"/>
              </a:buClr>
              <a:buSzPct val="110000"/>
            </a:pPr>
            <a:r>
              <a:rPr lang="en-US" sz="2500" dirty="0">
                <a:latin typeface="Arial" panose="020B0604020202020204" pitchFamily="34" charset="0"/>
                <a:cs typeface="Arial" panose="020B0604020202020204" pitchFamily="34" charset="0"/>
              </a:rPr>
              <a:t>May be used throughout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financial aid process,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including subsequent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school years</a:t>
            </a:r>
          </a:p>
          <a:p>
            <a:pPr>
              <a:lnSpc>
                <a:spcPct val="110000"/>
              </a:lnSpc>
              <a:spcBef>
                <a:spcPts val="900"/>
              </a:spcBef>
              <a:buClr>
                <a:srgbClr val="005B99"/>
              </a:buClr>
              <a:buSzPct val="110000"/>
            </a:pPr>
            <a:r>
              <a:rPr lang="en-US" sz="2400" dirty="0">
                <a:latin typeface="Arial" panose="020B0604020202020204" pitchFamily="34" charset="0"/>
                <a:cs typeface="Arial" panose="020B0604020202020204" pitchFamily="34" charset="0"/>
              </a:rPr>
              <a:t>Only the owner should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create an FSA ID</a:t>
            </a:r>
          </a:p>
        </p:txBody>
      </p:sp>
      <p:pic>
        <p:nvPicPr>
          <p:cNvPr id="74755" name="Picture 8"/>
          <p:cNvPicPr>
            <a:picLocks noGrp="1" noChangeAspect="1" noChangeArrowheads="1"/>
          </p:cNvPicPr>
          <p:nvPr>
            <p:ph sz="half" idx="2"/>
          </p:nvPr>
        </p:nvPicPr>
        <p:blipFill>
          <a:blip r:embed="rId3"/>
          <a:srcRect/>
          <a:stretch>
            <a:fillRect/>
          </a:stretch>
        </p:blipFill>
        <p:spPr>
          <a:xfrm>
            <a:off x="6748463" y="3567113"/>
            <a:ext cx="28575" cy="28575"/>
          </a:xfrm>
        </p:spPr>
      </p:pic>
      <p:pic>
        <p:nvPicPr>
          <p:cNvPr id="74756" name="Picture 9"/>
          <p:cNvPicPr>
            <a:picLocks noChangeAspect="1" noChangeArrowheads="1"/>
          </p:cNvPicPr>
          <p:nvPr/>
        </p:nvPicPr>
        <p:blipFill>
          <a:blip r:embed="rId3"/>
          <a:srcRect/>
          <a:stretch>
            <a:fillRect/>
          </a:stretch>
        </p:blipFill>
        <p:spPr bwMode="auto">
          <a:xfrm>
            <a:off x="4557713" y="3414713"/>
            <a:ext cx="28575" cy="28575"/>
          </a:xfrm>
          <a:prstGeom prst="rect">
            <a:avLst/>
          </a:prstGeom>
          <a:noFill/>
          <a:ln w="9525">
            <a:noFill/>
            <a:miter lim="800000"/>
            <a:headEnd/>
            <a:tailEnd/>
          </a:ln>
        </p:spPr>
      </p:pic>
      <p:pic>
        <p:nvPicPr>
          <p:cNvPr id="4" name="Picture 3">
            <a:extLst>
              <a:ext uri="{FF2B5EF4-FFF2-40B4-BE49-F238E27FC236}">
                <a16:creationId xmlns:a16="http://schemas.microsoft.com/office/drawing/2014/main" id="{DD9E4CBC-9583-6572-42BF-223AF7AAA327}"/>
              </a:ext>
            </a:extLst>
          </p:cNvPr>
          <p:cNvPicPr>
            <a:picLocks noChangeAspect="1"/>
          </p:cNvPicPr>
          <p:nvPr/>
        </p:nvPicPr>
        <p:blipFill rotWithShape="1">
          <a:blip r:embed="rId4"/>
          <a:srcRect t="1608"/>
          <a:stretch/>
        </p:blipFill>
        <p:spPr>
          <a:xfrm>
            <a:off x="4586288" y="1084141"/>
            <a:ext cx="4248368" cy="4661143"/>
          </a:xfrm>
          <a:prstGeom prst="rect">
            <a:avLst/>
          </a:prstGeom>
          <a:ln w="22225">
            <a:solidFill>
              <a:srgbClr val="004E7D"/>
            </a:solidFill>
          </a:ln>
        </p:spPr>
      </p:pic>
      <p:sp>
        <p:nvSpPr>
          <p:cNvPr id="3" name="TextBox 2">
            <a:extLst>
              <a:ext uri="{FF2B5EF4-FFF2-40B4-BE49-F238E27FC236}">
                <a16:creationId xmlns:a16="http://schemas.microsoft.com/office/drawing/2014/main" id="{A9F61EDB-F675-79E5-0825-6C6FC10CF50A}"/>
              </a:ext>
            </a:extLst>
          </p:cNvPr>
          <p:cNvSpPr txBox="1"/>
          <p:nvPr/>
        </p:nvSpPr>
        <p:spPr>
          <a:xfrm>
            <a:off x="1877036" y="5847167"/>
            <a:ext cx="6777256" cy="373436"/>
          </a:xfrm>
          <a:prstGeom prst="rect">
            <a:avLst/>
          </a:prstGeom>
          <a:noFill/>
        </p:spPr>
        <p:txBody>
          <a:bodyPr wrap="square">
            <a:spAutoFit/>
          </a:bodyPr>
          <a:lstStyle/>
          <a:p>
            <a:pPr>
              <a:lnSpc>
                <a:spcPct val="110000"/>
              </a:lnSpc>
              <a:spcBef>
                <a:spcPts val="900"/>
              </a:spcBef>
              <a:buClr>
                <a:srgbClr val="005B99"/>
              </a:buClr>
              <a:buSzPct val="110000"/>
            </a:pPr>
            <a:r>
              <a:rPr lang="en-US" sz="1800" dirty="0">
                <a:latin typeface="Arial" panose="020B0604020202020204" pitchFamily="34" charset="0"/>
                <a:cs typeface="Arial" panose="020B0604020202020204" pitchFamily="34" charset="0"/>
              </a:rPr>
              <a:t>Apply at https://studentaid.gov/fsa-id/create-account/launch</a:t>
            </a:r>
          </a:p>
        </p:txBody>
      </p:sp>
      <p:sp>
        <p:nvSpPr>
          <p:cNvPr id="5" name="Rectangle: Rounded Corners 4">
            <a:extLst>
              <a:ext uri="{FF2B5EF4-FFF2-40B4-BE49-F238E27FC236}">
                <a16:creationId xmlns:a16="http://schemas.microsoft.com/office/drawing/2014/main" id="{5BC5994F-3160-8868-11CF-AEC583F3C2AA}"/>
              </a:ext>
            </a:extLst>
          </p:cNvPr>
          <p:cNvSpPr/>
          <p:nvPr/>
        </p:nvSpPr>
        <p:spPr>
          <a:xfrm>
            <a:off x="1877036" y="5867401"/>
            <a:ext cx="6123964" cy="380999"/>
          </a:xfrm>
          <a:prstGeom prst="roundRect">
            <a:avLst/>
          </a:prstGeom>
          <a:noFill/>
          <a:ln w="22225">
            <a:solidFill>
              <a:srgbClr val="DE7E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13939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FSA ID Required</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7" y="1233489"/>
            <a:ext cx="5440461" cy="3085812"/>
          </a:xfrm>
        </p:spPr>
        <p:txBody>
          <a:bodyPr>
            <a:normAutofit fontScale="92500" lnSpcReduction="20000"/>
          </a:bodyPr>
          <a:lstStyle/>
          <a:p>
            <a:pPr marL="0" indent="0">
              <a:buNone/>
            </a:pPr>
            <a:r>
              <a:rPr lang="en-US" b="1" dirty="0"/>
              <a:t>Create account at: studentaid.gov</a:t>
            </a:r>
          </a:p>
          <a:p>
            <a:pPr lvl="1">
              <a:spcBef>
                <a:spcPts val="750"/>
              </a:spcBef>
            </a:pPr>
            <a:r>
              <a:rPr lang="en-US" dirty="0"/>
              <a:t>Account required &amp; unique to each person/contributor</a:t>
            </a:r>
          </a:p>
          <a:p>
            <a:pPr lvl="2">
              <a:lnSpc>
                <a:spcPct val="100000"/>
              </a:lnSpc>
            </a:pPr>
            <a:r>
              <a:rPr lang="en-US" dirty="0"/>
              <a:t>Person with SSN – confirmed through SSA</a:t>
            </a:r>
          </a:p>
          <a:p>
            <a:pPr lvl="2">
              <a:lnSpc>
                <a:spcPct val="100000"/>
              </a:lnSpc>
            </a:pPr>
            <a:r>
              <a:rPr lang="en-US" dirty="0"/>
              <a:t>Person without SSN – confirmed through new match with credit bureau </a:t>
            </a:r>
            <a:r>
              <a:rPr lang="en-US" dirty="0">
                <a:solidFill>
                  <a:schemeClr val="accent2"/>
                </a:solidFill>
              </a:rPr>
              <a:t>(available soon)</a:t>
            </a:r>
            <a:endParaRPr lang="en-US" dirty="0"/>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ISFAA.org</a:t>
            </a:r>
            <a:endParaRPr lang="en-US" dirty="0"/>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54E08-83A7-0B42-9751-742E0DC3DCF6}" type="slidenum">
              <a:rPr lang="en-US" smtClean="0"/>
              <a:pPr/>
              <a:t>23</a:t>
            </a:fld>
            <a:endParaRPr lang="en-US" dirty="0"/>
          </a:p>
        </p:txBody>
      </p:sp>
      <p:pic>
        <p:nvPicPr>
          <p:cNvPr id="8" name="Picture 7">
            <a:extLst>
              <a:ext uri="{FF2B5EF4-FFF2-40B4-BE49-F238E27FC236}">
                <a16:creationId xmlns:a16="http://schemas.microsoft.com/office/drawing/2014/main" id="{6BD8540D-A13E-D990-4551-CDCDF1A7130F}"/>
              </a:ext>
            </a:extLst>
          </p:cNvPr>
          <p:cNvPicPr>
            <a:picLocks noChangeAspect="1"/>
          </p:cNvPicPr>
          <p:nvPr/>
        </p:nvPicPr>
        <p:blipFill>
          <a:blip r:embed="rId3"/>
          <a:stretch>
            <a:fillRect/>
          </a:stretch>
        </p:blipFill>
        <p:spPr>
          <a:xfrm>
            <a:off x="5486400" y="1143000"/>
            <a:ext cx="3429883" cy="4415952"/>
          </a:xfrm>
          <a:prstGeom prst="rect">
            <a:avLst/>
          </a:prstGeom>
          <a:ln>
            <a:solidFill>
              <a:srgbClr val="FE7B1A"/>
            </a:solidFill>
          </a:ln>
        </p:spPr>
      </p:pic>
      <p:sp>
        <p:nvSpPr>
          <p:cNvPr id="9" name="Content Placeholder 2">
            <a:extLst>
              <a:ext uri="{FF2B5EF4-FFF2-40B4-BE49-F238E27FC236}">
                <a16:creationId xmlns:a16="http://schemas.microsoft.com/office/drawing/2014/main" id="{557F3277-A536-D26B-B4E7-15C14D39D631}"/>
              </a:ext>
            </a:extLst>
          </p:cNvPr>
          <p:cNvSpPr txBox="1">
            <a:spLocks/>
          </p:cNvSpPr>
          <p:nvPr/>
        </p:nvSpPr>
        <p:spPr>
          <a:xfrm>
            <a:off x="213470" y="4492955"/>
            <a:ext cx="5440461" cy="1131557"/>
          </a:xfrm>
          <a:prstGeom prst="rect">
            <a:avLst/>
          </a:prstGeom>
        </p:spPr>
        <p:txBody>
          <a:bodyPr vert="horz" lIns="68580" tIns="34290" rIns="68580" bIns="34290" rtlCol="0">
            <a:noAutofit/>
          </a:bodyPr>
          <a:lstStyle>
            <a:lvl1pPr marL="411480" indent="-411480" algn="l" defTabSz="914400" rtl="0" eaLnBrk="1" latinLnBrk="0" hangingPunct="1">
              <a:lnSpc>
                <a:spcPct val="90000"/>
              </a:lnSpc>
              <a:spcBef>
                <a:spcPts val="1000"/>
              </a:spcBef>
              <a:buClr>
                <a:schemeClr val="accent4"/>
              </a:buClr>
              <a:buSzPct val="90000"/>
              <a:buFont typeface="System Font Regular"/>
              <a:buChar char="➤"/>
              <a:defRPr sz="3200" kern="1200">
                <a:solidFill>
                  <a:schemeClr val="tx1"/>
                </a:solidFill>
                <a:latin typeface="+mn-lt"/>
                <a:ea typeface="+mn-ea"/>
                <a:cs typeface="+mn-cs"/>
              </a:defRPr>
            </a:lvl1pPr>
            <a:lvl2pPr marL="685800" indent="-411480" algn="l" defTabSz="914400" rtl="0" eaLnBrk="1" latinLnBrk="0" hangingPunct="1">
              <a:lnSpc>
                <a:spcPct val="90000"/>
              </a:lnSpc>
              <a:spcBef>
                <a:spcPts val="500"/>
              </a:spcBef>
              <a:buClr>
                <a:schemeClr val="accent5">
                  <a:lumMod val="75000"/>
                </a:schemeClr>
              </a:buClr>
              <a:buSzPct val="90000"/>
              <a:buFont typeface="Zapf Dingbats"/>
              <a:buChar char="✦"/>
              <a:defRPr sz="2800" kern="1200">
                <a:solidFill>
                  <a:schemeClr val="tx1"/>
                </a:solidFill>
                <a:latin typeface="+mn-lt"/>
                <a:ea typeface="+mn-ea"/>
                <a:cs typeface="+mn-cs"/>
              </a:defRPr>
            </a:lvl2pPr>
            <a:lvl3pPr marL="1143000" indent="-411480" algn="l" defTabSz="914400" rtl="0" eaLnBrk="1" latinLnBrk="0" hangingPunct="1">
              <a:lnSpc>
                <a:spcPct val="90000"/>
              </a:lnSpc>
              <a:spcBef>
                <a:spcPts val="500"/>
              </a:spcBef>
              <a:buClr>
                <a:schemeClr val="accent2"/>
              </a:buClr>
              <a:buSzPct val="90000"/>
              <a:buFont typeface="Lucida Grande" panose="020B06000405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0000"/>
                </a:solidFill>
              </a:rPr>
              <a:t>Alert: </a:t>
            </a:r>
            <a:r>
              <a:rPr lang="en-US" sz="2400" b="1" dirty="0"/>
              <a:t>FSA ID </a:t>
            </a:r>
            <a:r>
              <a:rPr lang="en-US" sz="2400" b="1" u="sng" dirty="0">
                <a:solidFill>
                  <a:srgbClr val="AD2954"/>
                </a:solidFill>
              </a:rPr>
              <a:t>must</a:t>
            </a:r>
            <a:r>
              <a:rPr lang="en-US" sz="2400" b="1" dirty="0"/>
              <a:t> be set up &amp; confirmed </a:t>
            </a:r>
            <a:r>
              <a:rPr lang="en-US" sz="2400" b="1" u="sng" dirty="0">
                <a:solidFill>
                  <a:srgbClr val="AD2954"/>
                </a:solidFill>
              </a:rPr>
              <a:t>before</a:t>
            </a:r>
            <a:r>
              <a:rPr lang="en-US" sz="2400" b="1" dirty="0"/>
              <a:t> filing the FAFSA due to consent requirement</a:t>
            </a:r>
          </a:p>
        </p:txBody>
      </p:sp>
    </p:spTree>
    <p:extLst>
      <p:ext uri="{BB962C8B-B14F-4D97-AF65-F5344CB8AC3E}">
        <p14:creationId xmlns:p14="http://schemas.microsoft.com/office/powerpoint/2010/main" val="8304607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a:xfrm>
            <a:off x="212159" y="1255731"/>
            <a:ext cx="2377486" cy="2364786"/>
          </a:xfrm>
          <a:prstGeom prst="ellipse">
            <a:avLst/>
          </a:prstGeom>
          <a:solidFill>
            <a:srgbClr val="262626"/>
          </a:solidFill>
          <a:ln w="174625" cmpd="thinThick">
            <a:solidFill>
              <a:srgbClr val="262626"/>
            </a:solidFill>
          </a:ln>
        </p:spPr>
        <p:txBody>
          <a:bodyPr>
            <a:normAutofit/>
          </a:bodyPr>
          <a:lstStyle/>
          <a:p>
            <a:pPr algn="ctr"/>
            <a:r>
              <a:rPr lang="en-US" sz="2100" dirty="0">
                <a:solidFill>
                  <a:srgbClr val="FFFFFF"/>
                </a:solidFill>
              </a:rPr>
              <a:t>FSA ID </a:t>
            </a:r>
            <a:br>
              <a:rPr lang="en-US" sz="2100" dirty="0">
                <a:solidFill>
                  <a:srgbClr val="FFFFFF"/>
                </a:solidFill>
              </a:rPr>
            </a:br>
            <a:r>
              <a:rPr lang="en-US" sz="2100" dirty="0">
                <a:solidFill>
                  <a:srgbClr val="FFFFFF"/>
                </a:solidFill>
              </a:rPr>
              <a:t>2-Step Verification</a:t>
            </a:r>
          </a:p>
        </p:txBody>
      </p:sp>
      <p:pic>
        <p:nvPicPr>
          <p:cNvPr id="1026" name="Picture 2" descr="Duo: Two Factor Authentication | Academic Computing &amp; Networking Services |  Colorado State University">
            <a:extLst>
              <a:ext uri="{FF2B5EF4-FFF2-40B4-BE49-F238E27FC236}">
                <a16:creationId xmlns:a16="http://schemas.microsoft.com/office/drawing/2014/main" id="{84C0595B-3D40-0C44-0453-EDD5E9B47FF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889251" y="1243031"/>
            <a:ext cx="5391149" cy="19812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1722198" y="3368593"/>
            <a:ext cx="7421802" cy="1539728"/>
          </a:xfrm>
        </p:spPr>
        <p:txBody>
          <a:bodyPr>
            <a:noAutofit/>
          </a:bodyPr>
          <a:lstStyle/>
          <a:p>
            <a:r>
              <a:rPr lang="en-US" b="1" dirty="0"/>
              <a:t>Account authenticated each time the FSA ID is used</a:t>
            </a:r>
          </a:p>
          <a:p>
            <a:r>
              <a:rPr lang="en-US" b="1" dirty="0"/>
              <a:t>Forgot username and/or password?</a:t>
            </a:r>
          </a:p>
          <a:p>
            <a:pPr lvl="1"/>
            <a:r>
              <a:rPr lang="en-US" dirty="0"/>
              <a:t>Access regained through linked email or mobile phone</a:t>
            </a:r>
          </a:p>
          <a:p>
            <a:pPr lvl="2"/>
            <a:r>
              <a:rPr lang="en-US" dirty="0"/>
              <a:t>Challenge questions also an option but access is delayed</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normAutofit lnSpcReduction="10000"/>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r>
              <a:rPr lang="en-US"/>
              <a:t>ISFAA.org</a:t>
            </a:r>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normAutofit lnSpcReduction="10000"/>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DAF54E08-83A7-0B42-9751-742E0DC3DCF6}" type="slidenum">
              <a:rPr lang="en-US" smtClean="0"/>
              <a:pPr algn="r">
                <a:spcAft>
                  <a:spcPts val="450"/>
                </a:spcAft>
              </a:pPr>
              <a:t>24</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C55DAE99-1281-2A61-C86C-76F1A5E54A77}"/>
              </a:ext>
            </a:extLst>
          </p:cNvPr>
          <p:cNvSpPr txBox="1"/>
          <p:nvPr/>
        </p:nvSpPr>
        <p:spPr>
          <a:xfrm>
            <a:off x="2589645" y="408468"/>
            <a:ext cx="4384964" cy="600164"/>
          </a:xfrm>
          <a:prstGeom prst="rect">
            <a:avLst/>
          </a:prstGeom>
          <a:noFill/>
        </p:spPr>
        <p:txBody>
          <a:bodyPr wrap="square" rtlCol="0">
            <a:spAutoFit/>
          </a:bodyPr>
          <a:lstStyle/>
          <a:p>
            <a:r>
              <a:rPr lang="en-US" sz="3300" b="1" dirty="0">
                <a:latin typeface="Cambria" panose="02040503050406030204" pitchFamily="18" charset="0"/>
              </a:rPr>
              <a:t>FSA ID Reminders</a:t>
            </a:r>
          </a:p>
        </p:txBody>
      </p:sp>
    </p:spTree>
    <p:extLst>
      <p:ext uri="{BB962C8B-B14F-4D97-AF65-F5344CB8AC3E}">
        <p14:creationId xmlns:p14="http://schemas.microsoft.com/office/powerpoint/2010/main" val="92432496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216-4768-6449-A112-901BB77102CE}"/>
              </a:ext>
            </a:extLst>
          </p:cNvPr>
          <p:cNvSpPr>
            <a:spLocks noGrp="1"/>
          </p:cNvSpPr>
          <p:nvPr>
            <p:ph type="title"/>
          </p:nvPr>
        </p:nvSpPr>
        <p:spPr/>
        <p:txBody>
          <a:bodyPr>
            <a:normAutofit/>
          </a:bodyPr>
          <a:lstStyle/>
          <a:p>
            <a:pPr algn="ctr"/>
            <a:r>
              <a:rPr lang="en-US" dirty="0"/>
              <a:t>IRS DRT to FADDX</a:t>
            </a:r>
          </a:p>
        </p:txBody>
      </p:sp>
      <p:sp>
        <p:nvSpPr>
          <p:cNvPr id="3" name="Text Placeholder 2">
            <a:extLst>
              <a:ext uri="{FF2B5EF4-FFF2-40B4-BE49-F238E27FC236}">
                <a16:creationId xmlns:a16="http://schemas.microsoft.com/office/drawing/2014/main" id="{C005886F-C4D9-E905-0089-200C6E6939C8}"/>
              </a:ext>
            </a:extLst>
          </p:cNvPr>
          <p:cNvSpPr>
            <a:spLocks noGrp="1"/>
          </p:cNvSpPr>
          <p:nvPr>
            <p:ph type="body" idx="1"/>
          </p:nvPr>
        </p:nvSpPr>
        <p:spPr>
          <a:xfrm>
            <a:off x="228600" y="1017589"/>
            <a:ext cx="4040188" cy="639762"/>
          </a:xfrm>
        </p:spPr>
        <p:txBody>
          <a:bodyPr/>
          <a:lstStyle/>
          <a:p>
            <a:r>
              <a:rPr lang="en-US" u="sng" dirty="0"/>
              <a:t>2023-24 and before</a:t>
            </a:r>
          </a:p>
        </p:txBody>
      </p:sp>
      <p:sp>
        <p:nvSpPr>
          <p:cNvPr id="4" name="Content Placeholder 1">
            <a:extLst>
              <a:ext uri="{FF2B5EF4-FFF2-40B4-BE49-F238E27FC236}">
                <a16:creationId xmlns:a16="http://schemas.microsoft.com/office/drawing/2014/main" id="{F4B18635-BC32-32AD-3E93-38AA0DFAEEA9}"/>
              </a:ext>
            </a:extLst>
          </p:cNvPr>
          <p:cNvSpPr>
            <a:spLocks noGrp="1"/>
          </p:cNvSpPr>
          <p:nvPr>
            <p:ph sz="half" idx="2"/>
          </p:nvPr>
        </p:nvSpPr>
        <p:spPr>
          <a:xfrm>
            <a:off x="152400" y="1647826"/>
            <a:ext cx="4419600" cy="3951288"/>
          </a:xfrm>
        </p:spPr>
        <p:txBody>
          <a:bodyPr>
            <a:normAutofit/>
          </a:bodyPr>
          <a:lstStyle/>
          <a:p>
            <a:pPr marL="0" indent="0">
              <a:buNone/>
            </a:pPr>
            <a:r>
              <a:rPr lang="en-US" b="1" dirty="0"/>
              <a:t>IRS Data Retrieval Tool</a:t>
            </a:r>
          </a:p>
          <a:p>
            <a:pPr lvl="1">
              <a:spcBef>
                <a:spcPts val="450"/>
              </a:spcBef>
              <a:spcAft>
                <a:spcPts val="450"/>
              </a:spcAft>
            </a:pPr>
            <a:r>
              <a:rPr lang="en-US" dirty="0"/>
              <a:t>Tax filer had option to link to IRS to pull tax info into FAFSA</a:t>
            </a:r>
          </a:p>
          <a:p>
            <a:pPr lvl="1">
              <a:spcBef>
                <a:spcPts val="450"/>
              </a:spcBef>
              <a:spcAft>
                <a:spcPts val="450"/>
              </a:spcAft>
            </a:pPr>
            <a:r>
              <a:rPr lang="en-US" dirty="0"/>
              <a:t>Required</a:t>
            </a:r>
          </a:p>
          <a:p>
            <a:pPr lvl="2">
              <a:spcBef>
                <a:spcPts val="450"/>
              </a:spcBef>
              <a:spcAft>
                <a:spcPts val="450"/>
              </a:spcAft>
            </a:pPr>
            <a:r>
              <a:rPr lang="en-US" i="0" dirty="0"/>
              <a:t>FSA ID</a:t>
            </a:r>
          </a:p>
          <a:p>
            <a:pPr lvl="2">
              <a:spcBef>
                <a:spcPts val="450"/>
              </a:spcBef>
              <a:spcAft>
                <a:spcPts val="450"/>
              </a:spcAft>
            </a:pPr>
            <a:r>
              <a:rPr lang="en-US" dirty="0"/>
              <a:t>Address from appropriate tax year’s taxes</a:t>
            </a:r>
          </a:p>
          <a:p>
            <a:pPr lvl="2">
              <a:spcBef>
                <a:spcPts val="450"/>
              </a:spcBef>
              <a:spcAft>
                <a:spcPts val="450"/>
              </a:spcAft>
            </a:pPr>
            <a:r>
              <a:rPr lang="en-US" i="0" dirty="0"/>
              <a:t>Sometimes a little luck </a:t>
            </a:r>
          </a:p>
        </p:txBody>
      </p:sp>
      <p:sp>
        <p:nvSpPr>
          <p:cNvPr id="5" name="Text Placeholder 4">
            <a:extLst>
              <a:ext uri="{FF2B5EF4-FFF2-40B4-BE49-F238E27FC236}">
                <a16:creationId xmlns:a16="http://schemas.microsoft.com/office/drawing/2014/main" id="{726E2453-B0B9-0D6B-BA32-7DD5886CD1B7}"/>
              </a:ext>
            </a:extLst>
          </p:cNvPr>
          <p:cNvSpPr>
            <a:spLocks noGrp="1"/>
          </p:cNvSpPr>
          <p:nvPr>
            <p:ph type="body" sz="quarter" idx="3"/>
          </p:nvPr>
        </p:nvSpPr>
        <p:spPr>
          <a:xfrm>
            <a:off x="4768469" y="972896"/>
            <a:ext cx="4041775" cy="639762"/>
          </a:xfrm>
        </p:spPr>
        <p:txBody>
          <a:bodyPr/>
          <a:lstStyle/>
          <a:p>
            <a:r>
              <a:rPr lang="en-US" u="sng" dirty="0"/>
              <a:t>2024-25 and beyond</a:t>
            </a:r>
          </a:p>
        </p:txBody>
      </p:sp>
      <p:sp>
        <p:nvSpPr>
          <p:cNvPr id="7" name="Slide Number Placeholder 6">
            <a:extLst>
              <a:ext uri="{FF2B5EF4-FFF2-40B4-BE49-F238E27FC236}">
                <a16:creationId xmlns:a16="http://schemas.microsoft.com/office/drawing/2014/main" id="{13E36D99-753C-E343-9E74-6075E877B0C2}"/>
              </a:ext>
            </a:extLst>
          </p:cNvPr>
          <p:cNvSpPr>
            <a:spLocks noGrp="1"/>
          </p:cNvSpPr>
          <p:nvPr>
            <p:ph type="sldNum" sz="quarter" idx="12"/>
          </p:nvPr>
        </p:nvSpPr>
        <p:spPr/>
        <p:txBody>
          <a:bodyPr/>
          <a:lstStyle/>
          <a:p>
            <a:fld id="{DAF54E08-83A7-0B42-9751-742E0DC3DCF6}" type="slidenum">
              <a:rPr lang="en-US" smtClean="0"/>
              <a:t>25</a:t>
            </a:fld>
            <a:endParaRPr lang="en-US" dirty="0"/>
          </a:p>
        </p:txBody>
      </p:sp>
      <p:sp>
        <p:nvSpPr>
          <p:cNvPr id="8" name="Footer Placeholder 7">
            <a:extLst>
              <a:ext uri="{FF2B5EF4-FFF2-40B4-BE49-F238E27FC236}">
                <a16:creationId xmlns:a16="http://schemas.microsoft.com/office/drawing/2014/main" id="{01223C82-3879-884F-A4EB-CB69A7CB2123}"/>
              </a:ext>
            </a:extLst>
          </p:cNvPr>
          <p:cNvSpPr>
            <a:spLocks noGrp="1"/>
          </p:cNvSpPr>
          <p:nvPr>
            <p:ph type="ftr" sz="quarter" idx="11"/>
          </p:nvPr>
        </p:nvSpPr>
        <p:spPr/>
        <p:txBody>
          <a:bodyPr/>
          <a:lstStyle/>
          <a:p>
            <a:pPr algn="r"/>
            <a:r>
              <a:rPr lang="en-US" dirty="0"/>
              <a:t>ISFAA.org</a:t>
            </a:r>
          </a:p>
        </p:txBody>
      </p:sp>
      <p:sp>
        <p:nvSpPr>
          <p:cNvPr id="9" name="Content Placeholder 5">
            <a:extLst>
              <a:ext uri="{FF2B5EF4-FFF2-40B4-BE49-F238E27FC236}">
                <a16:creationId xmlns:a16="http://schemas.microsoft.com/office/drawing/2014/main" id="{DA574F25-4C8C-CA2F-C07A-B705B2D0CE43}"/>
              </a:ext>
            </a:extLst>
          </p:cNvPr>
          <p:cNvSpPr txBox="1">
            <a:spLocks/>
          </p:cNvSpPr>
          <p:nvPr/>
        </p:nvSpPr>
        <p:spPr>
          <a:xfrm>
            <a:off x="4572000" y="1943264"/>
            <a:ext cx="4238244" cy="3681247"/>
          </a:xfrm>
          <a:prstGeom prst="rect">
            <a:avLst/>
          </a:prstGeom>
        </p:spPr>
        <p:txBody>
          <a:bodyPr vert="horz" lIns="68580" tIns="34290" rIns="68580" bIns="34290" rtlCol="0">
            <a:normAutofit/>
          </a:bodyPr>
          <a:lstStyle>
            <a:lvl1pPr marL="411480" indent="-411480" algn="l" defTabSz="914400" rtl="0" eaLnBrk="1" latinLnBrk="0" hangingPunct="1">
              <a:lnSpc>
                <a:spcPct val="90000"/>
              </a:lnSpc>
              <a:spcBef>
                <a:spcPts val="1000"/>
              </a:spcBef>
              <a:buClr>
                <a:schemeClr val="accent4"/>
              </a:buClr>
              <a:buSzPct val="90000"/>
              <a:buFont typeface="Zapf Dingbats"/>
              <a:buChar char="➤"/>
              <a:defRPr sz="3200" kern="1200">
                <a:solidFill>
                  <a:schemeClr val="tx1"/>
                </a:solidFill>
                <a:latin typeface="+mn-lt"/>
                <a:ea typeface="+mn-ea"/>
                <a:cs typeface="+mn-cs"/>
              </a:defRPr>
            </a:lvl1pPr>
            <a:lvl2pPr marL="685800" indent="-411480" algn="l" defTabSz="914400" rtl="0" eaLnBrk="1" latinLnBrk="0" hangingPunct="1">
              <a:lnSpc>
                <a:spcPct val="90000"/>
              </a:lnSpc>
              <a:spcBef>
                <a:spcPts val="500"/>
              </a:spcBef>
              <a:buClr>
                <a:schemeClr val="accent5">
                  <a:lumMod val="75000"/>
                </a:schemeClr>
              </a:buClr>
              <a:buSzPct val="90000"/>
              <a:buFont typeface="Zapf Dingbats"/>
              <a:buChar char="✦"/>
              <a:defRPr sz="2800" kern="1200">
                <a:solidFill>
                  <a:schemeClr val="tx1"/>
                </a:solidFill>
                <a:latin typeface="+mn-lt"/>
                <a:ea typeface="+mn-ea"/>
                <a:cs typeface="+mn-cs"/>
              </a:defRPr>
            </a:lvl2pPr>
            <a:lvl3pPr marL="1143000" indent="-411480" algn="l" defTabSz="914400" rtl="0" eaLnBrk="1" latinLnBrk="0" hangingPunct="1">
              <a:lnSpc>
                <a:spcPct val="90000"/>
              </a:lnSpc>
              <a:spcBef>
                <a:spcPts val="500"/>
              </a:spcBef>
              <a:buClr>
                <a:schemeClr val="accent2"/>
              </a:buClr>
              <a:buSzPct val="90000"/>
              <a:buFont typeface="Lucida Grande" panose="020B06000405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Future Act Direct Data Exchange (FADDX)</a:t>
            </a:r>
          </a:p>
          <a:p>
            <a:pPr lvl="1">
              <a:lnSpc>
                <a:spcPct val="100000"/>
              </a:lnSpc>
              <a:spcBef>
                <a:spcPts val="450"/>
              </a:spcBef>
              <a:spcAft>
                <a:spcPts val="450"/>
              </a:spcAft>
            </a:pPr>
            <a:r>
              <a:rPr lang="en-US" sz="2100" dirty="0"/>
              <a:t>Tax information pulled directly from IRS by U.S. Department of Education behind the scenes</a:t>
            </a:r>
          </a:p>
          <a:p>
            <a:pPr lvl="1">
              <a:lnSpc>
                <a:spcPct val="100000"/>
              </a:lnSpc>
              <a:spcBef>
                <a:spcPts val="450"/>
              </a:spcBef>
              <a:spcAft>
                <a:spcPts val="450"/>
              </a:spcAft>
            </a:pPr>
            <a:r>
              <a:rPr lang="en-US" sz="2100" dirty="0"/>
              <a:t>Required</a:t>
            </a:r>
          </a:p>
          <a:p>
            <a:pPr lvl="2">
              <a:lnSpc>
                <a:spcPct val="100000"/>
              </a:lnSpc>
              <a:spcBef>
                <a:spcPts val="450"/>
              </a:spcBef>
              <a:spcAft>
                <a:spcPts val="450"/>
              </a:spcAft>
            </a:pPr>
            <a:r>
              <a:rPr lang="en-US" sz="1800" dirty="0"/>
              <a:t>FSA ID</a:t>
            </a:r>
          </a:p>
          <a:p>
            <a:pPr lvl="2">
              <a:lnSpc>
                <a:spcPct val="100000"/>
              </a:lnSpc>
              <a:spcBef>
                <a:spcPts val="450"/>
              </a:spcBef>
              <a:spcAft>
                <a:spcPts val="450"/>
              </a:spcAft>
            </a:pPr>
            <a:r>
              <a:rPr lang="en-US" sz="1800" dirty="0"/>
              <a:t>Consent</a:t>
            </a:r>
          </a:p>
          <a:p>
            <a:pPr marL="0" indent="0">
              <a:buNone/>
            </a:pPr>
            <a:endParaRPr lang="en-US" sz="2400" b="1" dirty="0"/>
          </a:p>
          <a:p>
            <a:pPr marL="0" indent="0">
              <a:buNone/>
            </a:pPr>
            <a:endParaRPr lang="en-US" sz="2400" dirty="0"/>
          </a:p>
        </p:txBody>
      </p:sp>
      <p:pic>
        <p:nvPicPr>
          <p:cNvPr id="1028" name="Picture 4" descr="Emoticon Thumb Up transparent PNG - StickPNG">
            <a:extLst>
              <a:ext uri="{FF2B5EF4-FFF2-40B4-BE49-F238E27FC236}">
                <a16:creationId xmlns:a16="http://schemas.microsoft.com/office/drawing/2014/main" id="{868CAF8C-2DCC-44C4-741E-6420370E6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168" y="4358667"/>
            <a:ext cx="1114986" cy="105836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ope For The Best Emoticon | Emoji pictures, Funny emoticons, Funny emoji">
            <a:extLst>
              <a:ext uri="{FF2B5EF4-FFF2-40B4-BE49-F238E27FC236}">
                <a16:creationId xmlns:a16="http://schemas.microsoft.com/office/drawing/2014/main" id="{419BA0CD-B7C3-1762-5965-5820294C6E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195" y="4730889"/>
            <a:ext cx="893623" cy="89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780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Consent is </a:t>
            </a:r>
            <a:r>
              <a:rPr lang="en-US" dirty="0">
                <a:solidFill>
                  <a:srgbClr val="FF0000"/>
                </a:solidFill>
              </a:rPr>
              <a:t>REQUIRED</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1066800"/>
            <a:ext cx="4399549" cy="4389564"/>
          </a:xfrm>
        </p:spPr>
        <p:txBody>
          <a:bodyPr>
            <a:normAutofit fontScale="92500"/>
          </a:bodyPr>
          <a:lstStyle/>
          <a:p>
            <a:pPr marL="0" indent="0">
              <a:buNone/>
            </a:pPr>
            <a:r>
              <a:rPr lang="en-US" b="1" dirty="0"/>
              <a:t>Regardless of whether the student and/or parent(s) filed taxes, consent is </a:t>
            </a:r>
            <a:r>
              <a:rPr lang="en-US" b="1" u="sng" dirty="0">
                <a:solidFill>
                  <a:srgbClr val="FF0000"/>
                </a:solidFill>
              </a:rPr>
              <a:t>required</a:t>
            </a:r>
            <a:r>
              <a:rPr lang="en-US" b="1" dirty="0"/>
              <a:t> for everyone!</a:t>
            </a:r>
          </a:p>
          <a:p>
            <a:pPr lvl="1">
              <a:spcBef>
                <a:spcPts val="750"/>
              </a:spcBef>
            </a:pPr>
            <a:r>
              <a:rPr lang="en-US" dirty="0"/>
              <a:t>NO consent = NO federal or state financial aid eligibility</a:t>
            </a:r>
          </a:p>
          <a:p>
            <a:pPr lvl="1">
              <a:spcBef>
                <a:spcPts val="1500"/>
              </a:spcBef>
            </a:pPr>
            <a:r>
              <a:rPr lang="en-US" dirty="0"/>
              <a:t>FAFSA will reject &amp; no SAI will be calculated</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ISFAA.org</a:t>
            </a:r>
            <a:endParaRPr lang="en-US" dirty="0"/>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54E08-83A7-0B42-9751-742E0DC3DCF6}" type="slidenum">
              <a:rPr lang="en-US" smtClean="0"/>
              <a:pPr/>
              <a:t>26</a:t>
            </a:fld>
            <a:endParaRPr lang="en-US" dirty="0"/>
          </a:p>
        </p:txBody>
      </p:sp>
      <p:pic>
        <p:nvPicPr>
          <p:cNvPr id="8" name="Picture 7">
            <a:extLst>
              <a:ext uri="{FF2B5EF4-FFF2-40B4-BE49-F238E27FC236}">
                <a16:creationId xmlns:a16="http://schemas.microsoft.com/office/drawing/2014/main" id="{D6C20257-79F2-198E-34F4-266D5F356281}"/>
              </a:ext>
            </a:extLst>
          </p:cNvPr>
          <p:cNvPicPr>
            <a:picLocks noChangeAspect="1"/>
          </p:cNvPicPr>
          <p:nvPr/>
        </p:nvPicPr>
        <p:blipFill>
          <a:blip r:embed="rId3"/>
          <a:stretch>
            <a:fillRect/>
          </a:stretch>
        </p:blipFill>
        <p:spPr>
          <a:xfrm>
            <a:off x="4571999" y="1066800"/>
            <a:ext cx="4399549" cy="5287303"/>
          </a:xfrm>
          <a:prstGeom prst="rect">
            <a:avLst/>
          </a:prstGeom>
          <a:ln>
            <a:solidFill>
              <a:srgbClr val="FE7B1A"/>
            </a:solidFill>
          </a:ln>
        </p:spPr>
      </p:pic>
    </p:spTree>
    <p:extLst>
      <p:ext uri="{BB962C8B-B14F-4D97-AF65-F5344CB8AC3E}">
        <p14:creationId xmlns:p14="http://schemas.microsoft.com/office/powerpoint/2010/main" val="73609606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a:t>Online FAFSA</a:t>
            </a:r>
          </a:p>
        </p:txBody>
      </p:sp>
      <p:pic>
        <p:nvPicPr>
          <p:cNvPr id="6" name="Picture 5">
            <a:extLst>
              <a:ext uri="{FF2B5EF4-FFF2-40B4-BE49-F238E27FC236}">
                <a16:creationId xmlns:a16="http://schemas.microsoft.com/office/drawing/2014/main" id="{65AEFCF3-518D-E3DD-E3E6-CD3525EB14BC}"/>
              </a:ext>
            </a:extLst>
          </p:cNvPr>
          <p:cNvPicPr>
            <a:picLocks noChangeAspect="1"/>
          </p:cNvPicPr>
          <p:nvPr/>
        </p:nvPicPr>
        <p:blipFill>
          <a:blip r:embed="rId3"/>
          <a:stretch>
            <a:fillRect/>
          </a:stretch>
        </p:blipFill>
        <p:spPr>
          <a:xfrm>
            <a:off x="1809608" y="1115037"/>
            <a:ext cx="5524784" cy="4432528"/>
          </a:xfrm>
          <a:prstGeom prst="rect">
            <a:avLst/>
          </a:prstGeom>
          <a:ln w="22225">
            <a:solidFill>
              <a:srgbClr val="004E7D"/>
            </a:solidFill>
          </a:ln>
        </p:spPr>
      </p:pic>
      <p:sp>
        <p:nvSpPr>
          <p:cNvPr id="5" name="Oval 4">
            <a:extLst>
              <a:ext uri="{FF2B5EF4-FFF2-40B4-BE49-F238E27FC236}">
                <a16:creationId xmlns:a16="http://schemas.microsoft.com/office/drawing/2014/main" id="{D899A76D-8DF1-4794-AF7E-E31B8B550895}"/>
              </a:ext>
            </a:extLst>
          </p:cNvPr>
          <p:cNvSpPr/>
          <p:nvPr/>
        </p:nvSpPr>
        <p:spPr>
          <a:xfrm>
            <a:off x="1676400" y="2316582"/>
            <a:ext cx="1143000" cy="685800"/>
          </a:xfrm>
          <a:prstGeom prst="ellipse">
            <a:avLst/>
          </a:prstGeom>
          <a:noFill/>
          <a:ln w="3810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FDBD07-5143-854D-F723-8101D992B0AA}"/>
              </a:ext>
            </a:extLst>
          </p:cNvPr>
          <p:cNvSpPr txBox="1"/>
          <p:nvPr/>
        </p:nvSpPr>
        <p:spPr>
          <a:xfrm>
            <a:off x="47696" y="5742963"/>
            <a:ext cx="9121471" cy="307777"/>
          </a:xfrm>
          <a:prstGeom prst="rect">
            <a:avLst/>
          </a:prstGeom>
          <a:noFill/>
        </p:spPr>
        <p:txBody>
          <a:bodyPr wrap="none" rtlCol="0">
            <a:spAutoFit/>
          </a:bodyPr>
          <a:lstStyle/>
          <a:p>
            <a:r>
              <a:rPr lang="en-US" sz="1400" i="1" dirty="0"/>
              <a:t>Note: Online FAFSA screenshots from U.S. Department of Education’s 2024-25 FAFSA Form Preview Presentation, July 2023 </a:t>
            </a:r>
          </a:p>
        </p:txBody>
      </p:sp>
    </p:spTree>
    <p:extLst>
      <p:ext uri="{BB962C8B-B14F-4D97-AF65-F5344CB8AC3E}">
        <p14:creationId xmlns:p14="http://schemas.microsoft.com/office/powerpoint/2010/main" val="100784478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2CC98-F073-433C-8CB5-58B0C13B3848}"/>
              </a:ext>
            </a:extLst>
          </p:cNvPr>
          <p:cNvPicPr>
            <a:picLocks noChangeAspect="1"/>
          </p:cNvPicPr>
          <p:nvPr/>
        </p:nvPicPr>
        <p:blipFill rotWithShape="1">
          <a:blip r:embed="rId3"/>
          <a:srcRect l="33090" t="180095" r="43891" b="-180095"/>
          <a:stretch/>
        </p:blipFill>
        <p:spPr>
          <a:xfrm>
            <a:off x="3048000" y="1939568"/>
            <a:ext cx="3657600" cy="1076970"/>
          </a:xfrm>
          <a:prstGeom prst="rect">
            <a:avLst/>
          </a:prstGeom>
        </p:spPr>
      </p:pic>
      <p:sp>
        <p:nvSpPr>
          <p:cNvPr id="7" name="Rectangle 2">
            <a:extLst>
              <a:ext uri="{FF2B5EF4-FFF2-40B4-BE49-F238E27FC236}">
                <a16:creationId xmlns:a16="http://schemas.microsoft.com/office/drawing/2014/main" id="{034693F4-33E1-4B5A-BB4F-8B00883F871A}"/>
              </a:ext>
            </a:extLst>
          </p:cNvPr>
          <p:cNvSpPr>
            <a:spLocks noGrp="1" noChangeArrowheads="1"/>
          </p:cNvSpPr>
          <p:nvPr>
            <p:ph type="title"/>
          </p:nvPr>
        </p:nvSpPr>
        <p:spPr>
          <a:xfrm>
            <a:off x="152400" y="0"/>
            <a:ext cx="8839200" cy="1143000"/>
          </a:xfrm>
        </p:spPr>
        <p:txBody>
          <a:bodyPr/>
          <a:lstStyle/>
          <a:p>
            <a:r>
              <a:rPr lang="en-US" dirty="0"/>
              <a:t>Online FAFSA</a:t>
            </a:r>
          </a:p>
        </p:txBody>
      </p:sp>
      <p:sp>
        <p:nvSpPr>
          <p:cNvPr id="4" name="Rectangle 3">
            <a:extLst>
              <a:ext uri="{FF2B5EF4-FFF2-40B4-BE49-F238E27FC236}">
                <a16:creationId xmlns:a16="http://schemas.microsoft.com/office/drawing/2014/main" id="{8DB03A9D-04ED-42A1-8420-A6E9057DAC4C}"/>
              </a:ext>
            </a:extLst>
          </p:cNvPr>
          <p:cNvSpPr/>
          <p:nvPr/>
        </p:nvSpPr>
        <p:spPr>
          <a:xfrm>
            <a:off x="3352800" y="5334000"/>
            <a:ext cx="243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775E1C-20E6-4726-DD41-B997F6D34DB8}"/>
              </a:ext>
            </a:extLst>
          </p:cNvPr>
          <p:cNvPicPr>
            <a:picLocks noChangeAspect="1"/>
          </p:cNvPicPr>
          <p:nvPr/>
        </p:nvPicPr>
        <p:blipFill>
          <a:blip r:embed="rId4"/>
          <a:stretch>
            <a:fillRect/>
          </a:stretch>
        </p:blipFill>
        <p:spPr>
          <a:xfrm>
            <a:off x="1588408" y="1628731"/>
            <a:ext cx="5967183" cy="3600537"/>
          </a:xfrm>
          <a:prstGeom prst="rect">
            <a:avLst/>
          </a:prstGeom>
          <a:ln w="22225">
            <a:solidFill>
              <a:srgbClr val="004E7D"/>
            </a:solidFill>
          </a:ln>
        </p:spPr>
      </p:pic>
    </p:spTree>
    <p:extLst>
      <p:ext uri="{BB962C8B-B14F-4D97-AF65-F5344CB8AC3E}">
        <p14:creationId xmlns:p14="http://schemas.microsoft.com/office/powerpoint/2010/main" val="352128347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18BD4-D9EC-F50D-6C20-574BFA7DDCE6}"/>
              </a:ext>
            </a:extLst>
          </p:cNvPr>
          <p:cNvSpPr>
            <a:spLocks noGrp="1"/>
          </p:cNvSpPr>
          <p:nvPr>
            <p:ph type="title"/>
          </p:nvPr>
        </p:nvSpPr>
        <p:spPr/>
        <p:txBody>
          <a:bodyPr/>
          <a:lstStyle/>
          <a:p>
            <a:r>
              <a:rPr lang="en-US" dirty="0"/>
              <a:t>FAFSA Contributors</a:t>
            </a:r>
          </a:p>
        </p:txBody>
      </p:sp>
      <p:pic>
        <p:nvPicPr>
          <p:cNvPr id="5" name="Picture 4">
            <a:extLst>
              <a:ext uri="{FF2B5EF4-FFF2-40B4-BE49-F238E27FC236}">
                <a16:creationId xmlns:a16="http://schemas.microsoft.com/office/drawing/2014/main" id="{6B3A9AE6-5D33-C966-AFE2-7424D36514B9}"/>
              </a:ext>
            </a:extLst>
          </p:cNvPr>
          <p:cNvPicPr>
            <a:picLocks noChangeAspect="1"/>
          </p:cNvPicPr>
          <p:nvPr/>
        </p:nvPicPr>
        <p:blipFill>
          <a:blip r:embed="rId2"/>
          <a:stretch>
            <a:fillRect/>
          </a:stretch>
        </p:blipFill>
        <p:spPr>
          <a:xfrm>
            <a:off x="1765236" y="1180725"/>
            <a:ext cx="5613528" cy="4496550"/>
          </a:xfrm>
          <a:prstGeom prst="rect">
            <a:avLst/>
          </a:prstGeom>
          <a:ln w="22225">
            <a:solidFill>
              <a:srgbClr val="004E7D"/>
            </a:solidFill>
          </a:ln>
        </p:spPr>
      </p:pic>
    </p:spTree>
    <p:extLst>
      <p:ext uri="{BB962C8B-B14F-4D97-AF65-F5344CB8AC3E}">
        <p14:creationId xmlns:p14="http://schemas.microsoft.com/office/powerpoint/2010/main" val="3495817251"/>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0"/>
            <a:ext cx="8839200" cy="1219200"/>
          </a:xfrm>
        </p:spPr>
        <p:txBody>
          <a:bodyPr/>
          <a:lstStyle/>
          <a:p>
            <a:pPr eaLnBrk="1" hangingPunct="1"/>
            <a:r>
              <a:rPr lang="en-US" dirty="0"/>
              <a:t>What Is Financial Aid?</a:t>
            </a:r>
          </a:p>
        </p:txBody>
      </p:sp>
      <p:sp>
        <p:nvSpPr>
          <p:cNvPr id="21506" name="Rectangle 3"/>
          <p:cNvSpPr>
            <a:spLocks noGrp="1" noChangeArrowheads="1"/>
          </p:cNvSpPr>
          <p:nvPr>
            <p:ph type="body" idx="1"/>
          </p:nvPr>
        </p:nvSpPr>
        <p:spPr>
          <a:xfrm>
            <a:off x="380999" y="1447800"/>
            <a:ext cx="5410201" cy="4038600"/>
          </a:xfrm>
        </p:spPr>
        <p:txBody>
          <a:bodyPr/>
          <a:lstStyle/>
          <a:p>
            <a:pPr marL="0" indent="0" eaLnBrk="1" hangingPunct="1">
              <a:buFontTx/>
              <a:buNone/>
            </a:pPr>
            <a:r>
              <a:rPr lang="en-US" dirty="0">
                <a:latin typeface="Arial" panose="020B0604020202020204" pitchFamily="34" charset="0"/>
                <a:cs typeface="Arial" panose="020B0604020202020204" pitchFamily="34" charset="0"/>
              </a:rPr>
              <a:t>Financial aid consists of</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and families to help pay for postsecondary educational expenses</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01EE-D6C4-3B43-90EF-2B68833F1E99}"/>
              </a:ext>
            </a:extLst>
          </p:cNvPr>
          <p:cNvSpPr>
            <a:spLocks noGrp="1"/>
          </p:cNvSpPr>
          <p:nvPr>
            <p:ph type="title"/>
          </p:nvPr>
        </p:nvSpPr>
        <p:spPr/>
        <p:txBody>
          <a:bodyPr>
            <a:normAutofit/>
          </a:bodyPr>
          <a:lstStyle/>
          <a:p>
            <a:r>
              <a:rPr lang="en-US" sz="2700" dirty="0"/>
              <a:t>Who is the Parent?</a:t>
            </a:r>
          </a:p>
        </p:txBody>
      </p:sp>
      <p:sp>
        <p:nvSpPr>
          <p:cNvPr id="5" name="Slide Number Placeholder 4">
            <a:extLst>
              <a:ext uri="{FF2B5EF4-FFF2-40B4-BE49-F238E27FC236}">
                <a16:creationId xmlns:a16="http://schemas.microsoft.com/office/drawing/2014/main" id="{66B3E024-F984-2E4C-9BB1-055698B87E1C}"/>
              </a:ext>
            </a:extLst>
          </p:cNvPr>
          <p:cNvSpPr>
            <a:spLocks noGrp="1"/>
          </p:cNvSpPr>
          <p:nvPr>
            <p:ph type="sldNum" sz="quarter" idx="12"/>
          </p:nvPr>
        </p:nvSpPr>
        <p:spPr>
          <a:prstGeom prst="rect">
            <a:avLst/>
          </a:prstGeom>
        </p:spPr>
        <p:txBody>
          <a:bodyPr/>
          <a:lstStyle/>
          <a:p>
            <a:pPr defTabSz="685800"/>
            <a:endParaRPr lang="en-US" dirty="0">
              <a:solidFill>
                <a:prstClr val="black">
                  <a:tint val="75000"/>
                </a:prstClr>
              </a:solidFill>
              <a:latin typeface="Calibri" panose="020F0502020204030204"/>
            </a:endParaRPr>
          </a:p>
          <a:p>
            <a:pPr defTabSz="685800"/>
            <a:endParaRPr lang="en-US" dirty="0">
              <a:solidFill>
                <a:prstClr val="black">
                  <a:tint val="75000"/>
                </a:prstClr>
              </a:solidFill>
              <a:latin typeface="Calibri" panose="020F0502020204030204"/>
            </a:endParaRPr>
          </a:p>
        </p:txBody>
      </p:sp>
      <p:sp>
        <p:nvSpPr>
          <p:cNvPr id="7" name="Rounded Rectangle 6">
            <a:extLst>
              <a:ext uri="{FF2B5EF4-FFF2-40B4-BE49-F238E27FC236}">
                <a16:creationId xmlns:a16="http://schemas.microsoft.com/office/drawing/2014/main" id="{1CB87C48-C968-8545-A175-23A733D78612}"/>
              </a:ext>
            </a:extLst>
          </p:cNvPr>
          <p:cNvSpPr/>
          <p:nvPr/>
        </p:nvSpPr>
        <p:spPr>
          <a:xfrm>
            <a:off x="2617470" y="2000250"/>
            <a:ext cx="3909060" cy="3429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Biological or adoptive parents</a:t>
            </a:r>
          </a:p>
        </p:txBody>
      </p:sp>
      <p:sp>
        <p:nvSpPr>
          <p:cNvPr id="9" name="Rounded Rectangle 8">
            <a:extLst>
              <a:ext uri="{FF2B5EF4-FFF2-40B4-BE49-F238E27FC236}">
                <a16:creationId xmlns:a16="http://schemas.microsoft.com/office/drawing/2014/main" id="{B7E26C91-B6AE-EE40-B2EF-5DAC0D588AA7}"/>
              </a:ext>
            </a:extLst>
          </p:cNvPr>
          <p:cNvSpPr/>
          <p:nvPr/>
        </p:nvSpPr>
        <p:spPr>
          <a:xfrm>
            <a:off x="371475" y="2652713"/>
            <a:ext cx="2057400" cy="61722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Married or unmarried &amp; living together</a:t>
            </a:r>
          </a:p>
        </p:txBody>
      </p:sp>
      <p:sp>
        <p:nvSpPr>
          <p:cNvPr id="10" name="Rounded Rectangle 9">
            <a:extLst>
              <a:ext uri="{FF2B5EF4-FFF2-40B4-BE49-F238E27FC236}">
                <a16:creationId xmlns:a16="http://schemas.microsoft.com/office/drawing/2014/main" id="{7F44B473-2EF5-4649-891B-D9EFE63300E3}"/>
              </a:ext>
            </a:extLst>
          </p:cNvPr>
          <p:cNvSpPr/>
          <p:nvPr/>
        </p:nvSpPr>
        <p:spPr>
          <a:xfrm>
            <a:off x="3543300" y="2652713"/>
            <a:ext cx="2057400" cy="61722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Divorced, separated or unmarried &amp; not living together</a:t>
            </a:r>
          </a:p>
        </p:txBody>
      </p:sp>
      <p:sp>
        <p:nvSpPr>
          <p:cNvPr id="11" name="Rounded Rectangle 10">
            <a:extLst>
              <a:ext uri="{FF2B5EF4-FFF2-40B4-BE49-F238E27FC236}">
                <a16:creationId xmlns:a16="http://schemas.microsoft.com/office/drawing/2014/main" id="{B9CF64C0-5EFC-BA4B-88D9-C77808F519DD}"/>
              </a:ext>
            </a:extLst>
          </p:cNvPr>
          <p:cNvSpPr/>
          <p:nvPr/>
        </p:nvSpPr>
        <p:spPr>
          <a:xfrm>
            <a:off x="6802149" y="2652713"/>
            <a:ext cx="2057400" cy="61722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Widowed &amp;</a:t>
            </a:r>
          </a:p>
          <a:p>
            <a:pPr algn="ctr" defTabSz="685800"/>
            <a:r>
              <a:rPr lang="en-US" sz="1200" b="1" dirty="0">
                <a:solidFill>
                  <a:prstClr val="white"/>
                </a:solidFill>
                <a:latin typeface="Cambria" panose="02040503050406030204" pitchFamily="18" charset="0"/>
              </a:rPr>
              <a:t> not remarried</a:t>
            </a:r>
          </a:p>
        </p:txBody>
      </p:sp>
      <p:sp>
        <p:nvSpPr>
          <p:cNvPr id="13" name="Rounded Rectangle 12">
            <a:extLst>
              <a:ext uri="{FF2B5EF4-FFF2-40B4-BE49-F238E27FC236}">
                <a16:creationId xmlns:a16="http://schemas.microsoft.com/office/drawing/2014/main" id="{6CDC1B8D-5B3B-8841-8206-9F299DE7120E}"/>
              </a:ext>
            </a:extLst>
          </p:cNvPr>
          <p:cNvSpPr/>
          <p:nvPr/>
        </p:nvSpPr>
        <p:spPr>
          <a:xfrm>
            <a:off x="371475" y="4998150"/>
            <a:ext cx="2057400" cy="617220"/>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Both parents listed on the FAFSA</a:t>
            </a:r>
          </a:p>
        </p:txBody>
      </p:sp>
      <p:sp>
        <p:nvSpPr>
          <p:cNvPr id="14" name="Rounded Rectangle 13">
            <a:extLst>
              <a:ext uri="{FF2B5EF4-FFF2-40B4-BE49-F238E27FC236}">
                <a16:creationId xmlns:a16="http://schemas.microsoft.com/office/drawing/2014/main" id="{BC98E5A0-3BE7-A947-94A0-CD95D3904890}"/>
              </a:ext>
            </a:extLst>
          </p:cNvPr>
          <p:cNvSpPr/>
          <p:nvPr/>
        </p:nvSpPr>
        <p:spPr>
          <a:xfrm>
            <a:off x="2638044" y="3584735"/>
            <a:ext cx="3867912" cy="89154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Who provided more financial support the last 12 months?</a:t>
            </a:r>
          </a:p>
          <a:p>
            <a:pPr algn="ctr" defTabSz="685800"/>
            <a:endParaRPr lang="en-US" sz="788" b="1" dirty="0">
              <a:solidFill>
                <a:prstClr val="white"/>
              </a:solidFill>
              <a:latin typeface="Cambria" panose="02040503050406030204" pitchFamily="18" charset="0"/>
            </a:endParaRPr>
          </a:p>
          <a:p>
            <a:pPr algn="ctr" defTabSz="685800"/>
            <a:r>
              <a:rPr lang="en-US" sz="1200" b="1" dirty="0">
                <a:solidFill>
                  <a:prstClr val="white"/>
                </a:solidFill>
                <a:latin typeface="Cambria" panose="02040503050406030204" pitchFamily="18" charset="0"/>
              </a:rPr>
              <a:t>If equal, which parent has the greater income &amp; assets the last 12 months?</a:t>
            </a:r>
          </a:p>
        </p:txBody>
      </p:sp>
      <p:sp>
        <p:nvSpPr>
          <p:cNvPr id="15" name="Rounded Rectangle 14">
            <a:extLst>
              <a:ext uri="{FF2B5EF4-FFF2-40B4-BE49-F238E27FC236}">
                <a16:creationId xmlns:a16="http://schemas.microsoft.com/office/drawing/2014/main" id="{95CD9D44-158D-7F45-9A8E-9556182E1D21}"/>
              </a:ext>
            </a:extLst>
          </p:cNvPr>
          <p:cNvSpPr/>
          <p:nvPr/>
        </p:nvSpPr>
        <p:spPr>
          <a:xfrm>
            <a:off x="6802149" y="4998150"/>
            <a:ext cx="2057400" cy="61722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Single parent  listed on the FAFSA</a:t>
            </a:r>
          </a:p>
        </p:txBody>
      </p:sp>
      <p:sp>
        <p:nvSpPr>
          <p:cNvPr id="16" name="Rounded Rectangle 15">
            <a:extLst>
              <a:ext uri="{FF2B5EF4-FFF2-40B4-BE49-F238E27FC236}">
                <a16:creationId xmlns:a16="http://schemas.microsoft.com/office/drawing/2014/main" id="{B278DCD9-2C81-A845-A354-FA719E73ED3A}"/>
              </a:ext>
            </a:extLst>
          </p:cNvPr>
          <p:cNvSpPr/>
          <p:nvPr/>
        </p:nvSpPr>
        <p:spPr>
          <a:xfrm>
            <a:off x="2524125" y="4998150"/>
            <a:ext cx="2057400" cy="617220"/>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If parent single, then only person listed on the FAFSA</a:t>
            </a:r>
          </a:p>
        </p:txBody>
      </p:sp>
      <p:sp>
        <p:nvSpPr>
          <p:cNvPr id="17" name="Rounded Rectangle 16">
            <a:extLst>
              <a:ext uri="{FF2B5EF4-FFF2-40B4-BE49-F238E27FC236}">
                <a16:creationId xmlns:a16="http://schemas.microsoft.com/office/drawing/2014/main" id="{3F9E483B-D1AE-D747-A454-51A67BFC481C}"/>
              </a:ext>
            </a:extLst>
          </p:cNvPr>
          <p:cNvSpPr/>
          <p:nvPr/>
        </p:nvSpPr>
        <p:spPr>
          <a:xfrm>
            <a:off x="4677156" y="4998150"/>
            <a:ext cx="2057400" cy="61722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dirty="0">
                <a:solidFill>
                  <a:prstClr val="white"/>
                </a:solidFill>
                <a:latin typeface="Cambria" panose="02040503050406030204" pitchFamily="18" charset="0"/>
              </a:rPr>
              <a:t>If parent remarried, then parent &amp; step-parent listed on the FAFSA</a:t>
            </a:r>
          </a:p>
        </p:txBody>
      </p:sp>
      <p:cxnSp>
        <p:nvCxnSpPr>
          <p:cNvPr id="20" name="Elbow Connector 19">
            <a:extLst>
              <a:ext uri="{FF2B5EF4-FFF2-40B4-BE49-F238E27FC236}">
                <a16:creationId xmlns:a16="http://schemas.microsoft.com/office/drawing/2014/main" id="{83192956-725F-094F-AC50-1424CFC9C165}"/>
              </a:ext>
            </a:extLst>
          </p:cNvPr>
          <p:cNvCxnSpPr>
            <a:cxnSpLocks/>
            <a:stCxn id="7" idx="1"/>
            <a:endCxn id="9" idx="0"/>
          </p:cNvCxnSpPr>
          <p:nvPr/>
        </p:nvCxnSpPr>
        <p:spPr>
          <a:xfrm rot="10800000" flipV="1">
            <a:off x="1400175" y="2171700"/>
            <a:ext cx="1217295" cy="481013"/>
          </a:xfrm>
          <a:prstGeom prst="bentConnector2">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FBA57C39-5E7A-004E-AD17-37F1A862CE4A}"/>
              </a:ext>
            </a:extLst>
          </p:cNvPr>
          <p:cNvCxnSpPr>
            <a:stCxn id="7" idx="3"/>
            <a:endCxn id="11" idx="0"/>
          </p:cNvCxnSpPr>
          <p:nvPr/>
        </p:nvCxnSpPr>
        <p:spPr>
          <a:xfrm>
            <a:off x="6526530" y="2171700"/>
            <a:ext cx="1304319" cy="481013"/>
          </a:xfrm>
          <a:prstGeom prst="bentConnector2">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578FCA2-CEE3-644C-8EBC-9F438235DCEC}"/>
              </a:ext>
            </a:extLst>
          </p:cNvPr>
          <p:cNvCxnSpPr>
            <a:stCxn id="7" idx="2"/>
            <a:endCxn id="10" idx="0"/>
          </p:cNvCxnSpPr>
          <p:nvPr/>
        </p:nvCxnSpPr>
        <p:spPr>
          <a:xfrm>
            <a:off x="4572000" y="2343150"/>
            <a:ext cx="0" cy="309563"/>
          </a:xfrm>
          <a:prstGeom prst="line">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494037B-4097-554C-93DD-F6A7001E2C7E}"/>
              </a:ext>
            </a:extLst>
          </p:cNvPr>
          <p:cNvCxnSpPr>
            <a:stCxn id="9" idx="2"/>
            <a:endCxn id="13" idx="0"/>
          </p:cNvCxnSpPr>
          <p:nvPr/>
        </p:nvCxnSpPr>
        <p:spPr>
          <a:xfrm>
            <a:off x="1400175" y="3269932"/>
            <a:ext cx="0" cy="1728218"/>
          </a:xfrm>
          <a:prstGeom prst="line">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42664C-9E36-704E-80F4-D64DDB1271F3}"/>
              </a:ext>
            </a:extLst>
          </p:cNvPr>
          <p:cNvCxnSpPr>
            <a:stCxn id="11" idx="2"/>
            <a:endCxn id="15" idx="0"/>
          </p:cNvCxnSpPr>
          <p:nvPr/>
        </p:nvCxnSpPr>
        <p:spPr>
          <a:xfrm>
            <a:off x="7830849" y="3269932"/>
            <a:ext cx="0" cy="1728218"/>
          </a:xfrm>
          <a:prstGeom prst="line">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E27827-3FC4-214E-B2D7-E27C19D04431}"/>
              </a:ext>
            </a:extLst>
          </p:cNvPr>
          <p:cNvCxnSpPr>
            <a:stCxn id="10" idx="2"/>
            <a:endCxn id="14" idx="0"/>
          </p:cNvCxnSpPr>
          <p:nvPr/>
        </p:nvCxnSpPr>
        <p:spPr>
          <a:xfrm>
            <a:off x="4572000" y="3269933"/>
            <a:ext cx="0" cy="314802"/>
          </a:xfrm>
          <a:prstGeom prst="line">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D09CB3B1-FEB9-6946-80DA-4BA11D08DD1D}"/>
              </a:ext>
            </a:extLst>
          </p:cNvPr>
          <p:cNvCxnSpPr>
            <a:stCxn id="14" idx="2"/>
            <a:endCxn id="16" idx="0"/>
          </p:cNvCxnSpPr>
          <p:nvPr/>
        </p:nvCxnSpPr>
        <p:spPr>
          <a:xfrm rot="5400000">
            <a:off x="3801475" y="4227625"/>
            <a:ext cx="521876" cy="1019175"/>
          </a:xfrm>
          <a:prstGeom prst="bentConnector3">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16C6F3BB-B90B-A049-B8E9-110BA2E5D2A5}"/>
              </a:ext>
            </a:extLst>
          </p:cNvPr>
          <p:cNvCxnSpPr>
            <a:stCxn id="14" idx="2"/>
            <a:endCxn id="17" idx="0"/>
          </p:cNvCxnSpPr>
          <p:nvPr/>
        </p:nvCxnSpPr>
        <p:spPr>
          <a:xfrm rot="16200000" flipH="1">
            <a:off x="4877990" y="4170284"/>
            <a:ext cx="521876" cy="1133856"/>
          </a:xfrm>
          <a:prstGeom prst="bentConnector3">
            <a:avLst/>
          </a:prstGeom>
          <a:ln w="38100">
            <a:solidFill>
              <a:srgbClr val="FBAE17"/>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10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10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1000"/>
                                        <p:tgtEl>
                                          <p:spTgt spid="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1000"/>
                                        <p:tgtEl>
                                          <p:spTgt spid="2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1000"/>
                                        <p:tgtEl>
                                          <p:spTgt spid="3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1000"/>
                                        <p:tgtEl>
                                          <p:spTgt spid="14"/>
                                        </p:tgtEl>
                                      </p:cBhvr>
                                    </p:animEffect>
                                  </p:childTnLst>
                                </p:cTn>
                              </p:par>
                              <p:par>
                                <p:cTn id="39" presetID="9"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1000"/>
                                        <p:tgtEl>
                                          <p:spTgt spid="3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1000"/>
                                        <p:tgtEl>
                                          <p:spTgt spid="16"/>
                                        </p:tgtEl>
                                      </p:cBhvr>
                                    </p:animEffect>
                                  </p:childTnLst>
                                </p:cTn>
                              </p:par>
                              <p:par>
                                <p:cTn id="45" presetID="9"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1000"/>
                                        <p:tgtEl>
                                          <p:spTgt spid="38"/>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1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dissolve">
                                      <p:cBhvr>
                                        <p:cTn id="55" dur="1000"/>
                                        <p:tgtEl>
                                          <p:spTgt spid="3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a:t>Student Information</a:t>
            </a:r>
          </a:p>
        </p:txBody>
      </p:sp>
      <p:sp>
        <p:nvSpPr>
          <p:cNvPr id="78850" name="Rectangle 3"/>
          <p:cNvSpPr>
            <a:spLocks noGrp="1" noChangeArrowheads="1"/>
          </p:cNvSpPr>
          <p:nvPr>
            <p:ph type="body" idx="1"/>
          </p:nvPr>
        </p:nvSpPr>
        <p:spPr/>
        <p:txBody>
          <a:bodyPr>
            <a:normAutofit/>
          </a:bodyPr>
          <a:lstStyle/>
          <a:p>
            <a:pPr eaLnBrk="1" hangingPunct="1">
              <a:spcBef>
                <a:spcPts val="1800"/>
              </a:spcBef>
              <a:buClr>
                <a:srgbClr val="005B99"/>
              </a:buClr>
            </a:pPr>
            <a:r>
              <a:rPr lang="en-US" dirty="0">
                <a:latin typeface="Arial" panose="020B0604020202020204" pitchFamily="34" charset="0"/>
                <a:cs typeface="Arial" panose="020B0604020202020204" pitchFamily="34" charset="0"/>
              </a:rPr>
              <a:t>Identity and contact information</a:t>
            </a:r>
          </a:p>
          <a:p>
            <a:pPr eaLnBrk="1" hangingPunct="1">
              <a:spcBef>
                <a:spcPts val="1800"/>
              </a:spcBef>
              <a:buClr>
                <a:srgbClr val="005B99"/>
              </a:buClr>
            </a:pPr>
            <a:r>
              <a:rPr lang="en-US" dirty="0">
                <a:latin typeface="Arial" panose="020B0604020202020204" pitchFamily="34" charset="0"/>
                <a:cs typeface="Arial" panose="020B0604020202020204" pitchFamily="34" charset="0"/>
              </a:rPr>
              <a:t>Consent for FTI transfer from IRS </a:t>
            </a:r>
          </a:p>
          <a:p>
            <a:pPr eaLnBrk="1" hangingPunct="1">
              <a:spcBef>
                <a:spcPts val="1800"/>
              </a:spcBef>
              <a:buClr>
                <a:srgbClr val="005B99"/>
              </a:buClr>
            </a:pPr>
            <a:r>
              <a:rPr lang="en-US" dirty="0">
                <a:latin typeface="Arial" panose="020B0604020202020204" pitchFamily="34" charset="0"/>
                <a:cs typeface="Arial" panose="020B0604020202020204" pitchFamily="34" charset="0"/>
              </a:rPr>
              <a:t>Marital status</a:t>
            </a:r>
          </a:p>
          <a:p>
            <a:pPr eaLnBrk="1" hangingPunct="1">
              <a:spcBef>
                <a:spcPts val="1800"/>
              </a:spcBef>
              <a:buClr>
                <a:srgbClr val="005B99"/>
              </a:buClr>
            </a:pPr>
            <a:r>
              <a:rPr lang="en-US" dirty="0">
                <a:latin typeface="Arial" panose="020B0604020202020204" pitchFamily="34" charset="0"/>
                <a:cs typeface="Arial" panose="020B0604020202020204" pitchFamily="34" charset="0"/>
              </a:rPr>
              <a:t>College plans </a:t>
            </a:r>
          </a:p>
          <a:p>
            <a:pPr eaLnBrk="1" hangingPunct="1">
              <a:spcBef>
                <a:spcPts val="1800"/>
              </a:spcBef>
              <a:buClr>
                <a:srgbClr val="005B99"/>
              </a:buClr>
            </a:pPr>
            <a:r>
              <a:rPr lang="en-US" dirty="0">
                <a:latin typeface="Arial" panose="020B0604020202020204" pitchFamily="34" charset="0"/>
                <a:cs typeface="Arial" panose="020B0604020202020204" pitchFamily="34" charset="0"/>
              </a:rPr>
              <a:t>Personal and unusual circumstances</a:t>
            </a:r>
          </a:p>
          <a:p>
            <a:pPr marL="0" indent="0" eaLnBrk="1" hangingPunct="1">
              <a:spcBef>
                <a:spcPts val="1800"/>
              </a:spcBef>
              <a:buClr>
                <a:srgbClr val="005B99"/>
              </a:buClr>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62956"/>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a:t>Student Dependency Status</a:t>
            </a:r>
          </a:p>
        </p:txBody>
      </p:sp>
      <p:pic>
        <p:nvPicPr>
          <p:cNvPr id="3" name="Picture 2">
            <a:extLst>
              <a:ext uri="{FF2B5EF4-FFF2-40B4-BE49-F238E27FC236}">
                <a16:creationId xmlns:a16="http://schemas.microsoft.com/office/drawing/2014/main" id="{998D4D21-A984-7597-7136-B6582AC683D8}"/>
              </a:ext>
            </a:extLst>
          </p:cNvPr>
          <p:cNvPicPr>
            <a:picLocks noChangeAspect="1"/>
          </p:cNvPicPr>
          <p:nvPr/>
        </p:nvPicPr>
        <p:blipFill>
          <a:blip r:embed="rId3"/>
          <a:stretch>
            <a:fillRect/>
          </a:stretch>
        </p:blipFill>
        <p:spPr>
          <a:xfrm>
            <a:off x="1674484" y="1530262"/>
            <a:ext cx="5795032" cy="3797476"/>
          </a:xfrm>
          <a:prstGeom prst="rect">
            <a:avLst/>
          </a:prstGeom>
          <a:ln w="22225">
            <a:solidFill>
              <a:srgbClr val="004E7D"/>
            </a:solidFill>
          </a:ln>
        </p:spPr>
      </p:pic>
    </p:spTree>
    <p:extLst>
      <p:ext uri="{BB962C8B-B14F-4D97-AF65-F5344CB8AC3E}">
        <p14:creationId xmlns:p14="http://schemas.microsoft.com/office/powerpoint/2010/main" val="135800525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1223C82-3879-884F-A4EB-CB69A7CB2123}"/>
              </a:ext>
            </a:extLst>
          </p:cNvPr>
          <p:cNvSpPr>
            <a:spLocks noGrp="1"/>
          </p:cNvSpPr>
          <p:nvPr>
            <p:ph type="ftr" sz="quarter" idx="11"/>
          </p:nvPr>
        </p:nvSpPr>
        <p:spPr/>
        <p:txBody>
          <a:bodyPr vert="horz" lIns="68580" tIns="34290" rIns="68580" bIns="34290" rtlCol="0" anchor="ctr">
            <a:normAutofit fontScale="92500" lnSpcReduction="20000"/>
          </a:bodyPr>
          <a:lstStyle/>
          <a:p>
            <a:pPr algn="r">
              <a:spcAft>
                <a:spcPts val="450"/>
              </a:spcAft>
              <a:defRPr/>
            </a:pPr>
            <a:endParaRPr lang="en-US" dirty="0">
              <a:solidFill>
                <a:schemeClr val="tx1">
                  <a:alpha val="80000"/>
                </a:schemeClr>
              </a:solidFill>
              <a:latin typeface="Calibri" panose="020F0502020204030204"/>
            </a:endParaRPr>
          </a:p>
          <a:p>
            <a:pPr algn="r">
              <a:spcAft>
                <a:spcPts val="450"/>
              </a:spcAft>
              <a:defRPr/>
            </a:pPr>
            <a:endParaRPr lang="en-US" kern="1200" dirty="0">
              <a:solidFill>
                <a:schemeClr val="tx1">
                  <a:alpha val="80000"/>
                </a:schemeClr>
              </a:solidFill>
              <a:latin typeface="Calibri" panose="020F0502020204030204"/>
              <a:ea typeface="+mn-ea"/>
              <a:cs typeface="+mn-cs"/>
            </a:endParaRPr>
          </a:p>
        </p:txBody>
      </p:sp>
      <p:pic>
        <p:nvPicPr>
          <p:cNvPr id="3" name="Picture 2">
            <a:extLst>
              <a:ext uri="{FF2B5EF4-FFF2-40B4-BE49-F238E27FC236}">
                <a16:creationId xmlns:a16="http://schemas.microsoft.com/office/drawing/2014/main" id="{DFD6A5F2-FA83-E4E9-B56A-47C647873B6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 y="1842507"/>
            <a:ext cx="3737609" cy="3883959"/>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2" name="Title 1">
            <a:extLst>
              <a:ext uri="{FF2B5EF4-FFF2-40B4-BE49-F238E27FC236}">
                <a16:creationId xmlns:a16="http://schemas.microsoft.com/office/drawing/2014/main" id="{A1CDF216-4768-6449-A112-901BB77102CE}"/>
              </a:ext>
            </a:extLst>
          </p:cNvPr>
          <p:cNvSpPr>
            <a:spLocks noGrp="1"/>
          </p:cNvSpPr>
          <p:nvPr>
            <p:ph type="title"/>
          </p:nvPr>
        </p:nvSpPr>
        <p:spPr>
          <a:xfrm>
            <a:off x="188595" y="0"/>
            <a:ext cx="7666932" cy="1374843"/>
          </a:xfrm>
        </p:spPr>
        <p:txBody>
          <a:bodyPr vert="horz" lIns="68580" tIns="34290" rIns="68580" bIns="34290" rtlCol="0" anchor="ctr">
            <a:normAutofit/>
          </a:bodyPr>
          <a:lstStyle/>
          <a:p>
            <a:r>
              <a:rPr lang="en-US" dirty="0">
                <a:ea typeface="Cambria" panose="02040503050406030204" pitchFamily="18" charset="0"/>
              </a:rPr>
              <a:t>Provisional Independent Status</a:t>
            </a:r>
          </a:p>
        </p:txBody>
      </p:sp>
      <p:sp>
        <p:nvSpPr>
          <p:cNvPr id="10" name="Content Placeholder 2">
            <a:extLst>
              <a:ext uri="{FF2B5EF4-FFF2-40B4-BE49-F238E27FC236}">
                <a16:creationId xmlns:a16="http://schemas.microsoft.com/office/drawing/2014/main" id="{2390BA12-053D-25E7-E02D-CD78F79D4E28}"/>
              </a:ext>
            </a:extLst>
          </p:cNvPr>
          <p:cNvSpPr txBox="1">
            <a:spLocks/>
          </p:cNvSpPr>
          <p:nvPr/>
        </p:nvSpPr>
        <p:spPr>
          <a:xfrm>
            <a:off x="3883343" y="2013988"/>
            <a:ext cx="5049203" cy="3703217"/>
          </a:xfrm>
          <a:prstGeom prst="rect">
            <a:avLst/>
          </a:prstGeom>
        </p:spPr>
        <p:txBody>
          <a:bodyPr vert="horz" lIns="68580" tIns="34290" rIns="68580" bIns="34290" rtlCol="0">
            <a:noAutofit/>
          </a:bodyPr>
          <a:lstStyle>
            <a:lvl1pPr marL="411480" indent="-411480" algn="l" defTabSz="914400" rtl="0" eaLnBrk="1" latinLnBrk="0" hangingPunct="1">
              <a:lnSpc>
                <a:spcPct val="90000"/>
              </a:lnSpc>
              <a:spcBef>
                <a:spcPts val="1000"/>
              </a:spcBef>
              <a:buClr>
                <a:schemeClr val="accent4"/>
              </a:buClr>
              <a:buSzPct val="90000"/>
              <a:buFont typeface="System Font Regular"/>
              <a:buChar char="➤"/>
              <a:defRPr sz="3200" kern="1200">
                <a:solidFill>
                  <a:schemeClr val="tx1"/>
                </a:solidFill>
                <a:latin typeface="+mn-lt"/>
                <a:ea typeface="+mn-ea"/>
                <a:cs typeface="+mn-cs"/>
              </a:defRPr>
            </a:lvl1pPr>
            <a:lvl2pPr marL="685800" indent="-411480" algn="l" defTabSz="914400" rtl="0" eaLnBrk="1" latinLnBrk="0" hangingPunct="1">
              <a:lnSpc>
                <a:spcPct val="90000"/>
              </a:lnSpc>
              <a:spcBef>
                <a:spcPts val="500"/>
              </a:spcBef>
              <a:buClr>
                <a:schemeClr val="accent5">
                  <a:lumMod val="75000"/>
                </a:schemeClr>
              </a:buClr>
              <a:buSzPct val="90000"/>
              <a:buFont typeface="Zapf Dingbats"/>
              <a:buChar char="✦"/>
              <a:defRPr sz="2800" kern="1200">
                <a:solidFill>
                  <a:schemeClr val="tx1"/>
                </a:solidFill>
                <a:latin typeface="+mn-lt"/>
                <a:ea typeface="+mn-ea"/>
                <a:cs typeface="+mn-cs"/>
              </a:defRPr>
            </a:lvl2pPr>
            <a:lvl3pPr marL="1143000" indent="-411480" algn="l" defTabSz="914400" rtl="0" eaLnBrk="1" latinLnBrk="0" hangingPunct="1">
              <a:lnSpc>
                <a:spcPct val="90000"/>
              </a:lnSpc>
              <a:spcBef>
                <a:spcPts val="500"/>
              </a:spcBef>
              <a:buClr>
                <a:schemeClr val="accent2"/>
              </a:buClr>
              <a:buSzPct val="90000"/>
              <a:buFont typeface="Lucida Grande" panose="020B06000405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Once identified as provisional independent student:</a:t>
            </a:r>
          </a:p>
          <a:p>
            <a:pPr lvl="1">
              <a:lnSpc>
                <a:spcPct val="100000"/>
              </a:lnSpc>
              <a:spcBef>
                <a:spcPts val="750"/>
              </a:spcBef>
              <a:buClr>
                <a:srgbClr val="FF0000"/>
              </a:buClr>
            </a:pPr>
            <a:r>
              <a:rPr lang="en-US" sz="2100" dirty="0"/>
              <a:t>Continue FAFSA like an independent student</a:t>
            </a:r>
          </a:p>
          <a:p>
            <a:pPr lvl="1">
              <a:lnSpc>
                <a:spcPct val="100000"/>
              </a:lnSpc>
              <a:spcBef>
                <a:spcPts val="750"/>
              </a:spcBef>
              <a:buClr>
                <a:srgbClr val="FF0000"/>
              </a:buClr>
            </a:pPr>
            <a:r>
              <a:rPr lang="en-US" sz="2100" dirty="0"/>
              <a:t>No parental questions</a:t>
            </a:r>
          </a:p>
          <a:p>
            <a:pPr lvl="1">
              <a:lnSpc>
                <a:spcPct val="100000"/>
              </a:lnSpc>
              <a:spcBef>
                <a:spcPts val="750"/>
              </a:spcBef>
              <a:buClr>
                <a:srgbClr val="FF0000"/>
              </a:buClr>
            </a:pPr>
            <a:r>
              <a:rPr lang="en-US" sz="2100" dirty="0"/>
              <a:t>Receive a provisional SAI &amp; eligibility</a:t>
            </a:r>
          </a:p>
          <a:p>
            <a:pPr lvl="1">
              <a:lnSpc>
                <a:spcPct val="100000"/>
              </a:lnSpc>
              <a:spcBef>
                <a:spcPts val="750"/>
              </a:spcBef>
              <a:buClr>
                <a:srgbClr val="FF0000"/>
              </a:buClr>
            </a:pPr>
            <a:r>
              <a:rPr lang="en-US" sz="2100" dirty="0"/>
              <a:t>Instructed to work with college financial aid administrator for final determination.</a:t>
            </a:r>
          </a:p>
        </p:txBody>
      </p:sp>
    </p:spTree>
    <p:extLst>
      <p:ext uri="{BB962C8B-B14F-4D97-AF65-F5344CB8AC3E}">
        <p14:creationId xmlns:p14="http://schemas.microsoft.com/office/powerpoint/2010/main" val="1060327344"/>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6F6EB-95F6-A194-1BF9-5E5664C423BD}"/>
              </a:ext>
            </a:extLst>
          </p:cNvPr>
          <p:cNvSpPr>
            <a:spLocks noGrp="1"/>
          </p:cNvSpPr>
          <p:nvPr>
            <p:ph idx="1"/>
          </p:nvPr>
        </p:nvSpPr>
        <p:spPr/>
        <p:txBody>
          <a:bodyPr>
            <a:normAutofit/>
          </a:bodyPr>
          <a:lstStyle/>
          <a:p>
            <a:pPr>
              <a:spcBef>
                <a:spcPts val="1800"/>
              </a:spcBef>
            </a:pPr>
            <a:r>
              <a:rPr lang="en-US" dirty="0">
                <a:latin typeface="Arial" panose="020B0604020202020204" pitchFamily="34" charset="0"/>
                <a:cs typeface="Arial" panose="020B0604020202020204" pitchFamily="34" charset="0"/>
              </a:rPr>
              <a:t>Conditions that justify an institution making an adjustment to a student’s dependency status</a:t>
            </a:r>
          </a:p>
          <a:p>
            <a:pPr>
              <a:spcBef>
                <a:spcPts val="1800"/>
              </a:spcBef>
            </a:pPr>
            <a:r>
              <a:rPr lang="en-US" dirty="0">
                <a:latin typeface="Arial" panose="020B0604020202020204" pitchFamily="34" charset="0"/>
                <a:cs typeface="Arial" panose="020B0604020202020204" pitchFamily="34" charset="0"/>
              </a:rPr>
              <a:t>Student does not provide parental data on FAFSA</a:t>
            </a:r>
          </a:p>
          <a:p>
            <a:pPr marL="800100" lvl="2" indent="-457200">
              <a:spcBef>
                <a:spcPts val="1800"/>
              </a:spcBef>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Considered provisionally independent </a:t>
            </a:r>
          </a:p>
          <a:p>
            <a:pPr>
              <a:spcBef>
                <a:spcPts val="1800"/>
              </a:spcBef>
            </a:pPr>
            <a:r>
              <a:rPr lang="en-US" dirty="0">
                <a:latin typeface="Arial" panose="020B0604020202020204" pitchFamily="34" charset="0"/>
                <a:cs typeface="Arial" panose="020B0604020202020204" pitchFamily="34" charset="0"/>
              </a:rPr>
              <a:t>Student follows institution’s process for dependency override determination </a:t>
            </a:r>
          </a:p>
          <a:p>
            <a:endParaRPr lang="en-US" dirty="0"/>
          </a:p>
          <a:p>
            <a:endParaRPr lang="en-US" dirty="0"/>
          </a:p>
        </p:txBody>
      </p:sp>
      <p:sp>
        <p:nvSpPr>
          <p:cNvPr id="3" name="Title 2">
            <a:extLst>
              <a:ext uri="{FF2B5EF4-FFF2-40B4-BE49-F238E27FC236}">
                <a16:creationId xmlns:a16="http://schemas.microsoft.com/office/drawing/2014/main" id="{9B12450B-A2E1-534F-342E-948DAF4E7BBC}"/>
              </a:ext>
            </a:extLst>
          </p:cNvPr>
          <p:cNvSpPr>
            <a:spLocks noGrp="1"/>
          </p:cNvSpPr>
          <p:nvPr>
            <p:ph type="title"/>
          </p:nvPr>
        </p:nvSpPr>
        <p:spPr/>
        <p:txBody>
          <a:bodyPr/>
          <a:lstStyle/>
          <a:p>
            <a:r>
              <a:rPr lang="en-US" dirty="0"/>
              <a:t>Unusual Circumstances </a:t>
            </a:r>
          </a:p>
        </p:txBody>
      </p:sp>
    </p:spTree>
    <p:extLst>
      <p:ext uri="{BB962C8B-B14F-4D97-AF65-F5344CB8AC3E}">
        <p14:creationId xmlns:p14="http://schemas.microsoft.com/office/powerpoint/2010/main" val="76368629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5EBD69-2850-014E-5DD7-21B1BF4C8697}"/>
              </a:ext>
            </a:extLst>
          </p:cNvPr>
          <p:cNvSpPr>
            <a:spLocks noGrp="1"/>
          </p:cNvSpPr>
          <p:nvPr>
            <p:ph type="title"/>
          </p:nvPr>
        </p:nvSpPr>
        <p:spPr/>
        <p:txBody>
          <a:bodyPr/>
          <a:lstStyle/>
          <a:p>
            <a:r>
              <a:rPr lang="en-US" dirty="0"/>
              <a:t>Student Invites Parents to FAFSA</a:t>
            </a:r>
          </a:p>
        </p:txBody>
      </p:sp>
      <p:sp>
        <p:nvSpPr>
          <p:cNvPr id="6" name="Content Placeholder 5">
            <a:extLst>
              <a:ext uri="{FF2B5EF4-FFF2-40B4-BE49-F238E27FC236}">
                <a16:creationId xmlns:a16="http://schemas.microsoft.com/office/drawing/2014/main" id="{1C8FEF20-164E-78EB-C9BE-6AB9F1D6D0CB}"/>
              </a:ext>
            </a:extLst>
          </p:cNvPr>
          <p:cNvSpPr>
            <a:spLocks noGrp="1"/>
          </p:cNvSpPr>
          <p:nvPr>
            <p:ph sz="half" idx="2"/>
          </p:nvPr>
        </p:nvSpPr>
        <p:spPr>
          <a:xfrm>
            <a:off x="4720480" y="1371600"/>
            <a:ext cx="4038600" cy="4525963"/>
          </a:xfrm>
        </p:spPr>
        <p:txBody>
          <a:bodyPr/>
          <a:lstStyle/>
          <a:p>
            <a:pPr>
              <a:buClr>
                <a:srgbClr val="005B99"/>
              </a:buClr>
            </a:pPr>
            <a:r>
              <a:rPr lang="en-US" dirty="0">
                <a:latin typeface="Arial" panose="020B0604020202020204" pitchFamily="34" charset="0"/>
                <a:cs typeface="Arial" panose="020B0604020202020204" pitchFamily="34" charset="0"/>
              </a:rPr>
              <a:t>Student provides personal information about parents to invite them to complete parent portion of the FAFSA</a:t>
            </a:r>
          </a:p>
        </p:txBody>
      </p:sp>
      <p:pic>
        <p:nvPicPr>
          <p:cNvPr id="10" name="Picture 9">
            <a:extLst>
              <a:ext uri="{FF2B5EF4-FFF2-40B4-BE49-F238E27FC236}">
                <a16:creationId xmlns:a16="http://schemas.microsoft.com/office/drawing/2014/main" id="{4B246965-4C5F-29AF-EAFA-4F401E2A64C2}"/>
              </a:ext>
            </a:extLst>
          </p:cNvPr>
          <p:cNvPicPr>
            <a:picLocks noChangeAspect="1"/>
          </p:cNvPicPr>
          <p:nvPr/>
        </p:nvPicPr>
        <p:blipFill>
          <a:blip r:embed="rId2"/>
          <a:stretch>
            <a:fillRect/>
          </a:stretch>
        </p:blipFill>
        <p:spPr>
          <a:xfrm>
            <a:off x="375133" y="1447800"/>
            <a:ext cx="4094000" cy="2997272"/>
          </a:xfrm>
          <a:prstGeom prst="rect">
            <a:avLst/>
          </a:prstGeom>
          <a:ln w="22225">
            <a:solidFill>
              <a:srgbClr val="004E7D"/>
            </a:solidFill>
          </a:ln>
        </p:spPr>
      </p:pic>
    </p:spTree>
    <p:extLst>
      <p:ext uri="{BB962C8B-B14F-4D97-AF65-F5344CB8AC3E}">
        <p14:creationId xmlns:p14="http://schemas.microsoft.com/office/powerpoint/2010/main" val="518210681"/>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defRPr/>
            </a:pPr>
            <a:r>
              <a:rPr lang="en-US" dirty="0"/>
              <a:t>Student Information</a:t>
            </a:r>
          </a:p>
        </p:txBody>
      </p:sp>
      <p:sp>
        <p:nvSpPr>
          <p:cNvPr id="84994" name="Rectangle 3"/>
          <p:cNvSpPr>
            <a:spLocks noGrp="1" noChangeArrowheads="1"/>
          </p:cNvSpPr>
          <p:nvPr>
            <p:ph type="body" idx="1"/>
          </p:nvPr>
        </p:nvSpPr>
        <p:spPr>
          <a:xfrm>
            <a:off x="152400" y="1524000"/>
            <a:ext cx="8839200" cy="4343400"/>
          </a:xfrm>
        </p:spPr>
        <p:txBody>
          <a:bodyPr>
            <a:normAutofit/>
          </a:bodyPr>
          <a:lstStyle/>
          <a:p>
            <a:pPr eaLnBrk="1" hangingPunct="1">
              <a:spcBef>
                <a:spcPts val="2400"/>
              </a:spcBef>
              <a:buClr>
                <a:srgbClr val="005B99"/>
              </a:buClr>
            </a:pPr>
            <a:r>
              <a:rPr lang="en-US" dirty="0">
                <a:latin typeface="Arial" panose="020B0604020202020204" pitchFamily="34" charset="0"/>
                <a:cs typeface="Arial" panose="020B0604020202020204" pitchFamily="34" charset="0"/>
              </a:rPr>
              <a:t>Demographic information</a:t>
            </a:r>
          </a:p>
          <a:p>
            <a:pPr eaLnBrk="1" hangingPunct="1">
              <a:spcBef>
                <a:spcPts val="2400"/>
              </a:spcBef>
              <a:buClr>
                <a:srgbClr val="005B99"/>
              </a:buClr>
            </a:pPr>
            <a:r>
              <a:rPr lang="en-US" dirty="0">
                <a:latin typeface="Arial" panose="020B0604020202020204" pitchFamily="34" charset="0"/>
                <a:cs typeface="Arial" panose="020B0604020202020204" pitchFamily="34" charset="0"/>
              </a:rPr>
              <a:t>Citizenship status</a:t>
            </a:r>
          </a:p>
          <a:p>
            <a:pPr eaLnBrk="1" hangingPunct="1">
              <a:spcBef>
                <a:spcPts val="2400"/>
              </a:spcBef>
              <a:buClr>
                <a:srgbClr val="005B99"/>
              </a:buClr>
            </a:pPr>
            <a:r>
              <a:rPr lang="en-US" dirty="0">
                <a:latin typeface="Arial" panose="020B0604020202020204" pitchFamily="34" charset="0"/>
                <a:cs typeface="Arial" panose="020B0604020202020204" pitchFamily="34" charset="0"/>
              </a:rPr>
              <a:t>Parents’ education status</a:t>
            </a:r>
          </a:p>
          <a:p>
            <a:pPr eaLnBrk="1" hangingPunct="1">
              <a:spcBef>
                <a:spcPts val="2400"/>
              </a:spcBef>
              <a:buClr>
                <a:srgbClr val="005B99"/>
              </a:buClr>
            </a:pPr>
            <a:r>
              <a:rPr lang="en-US" dirty="0">
                <a:latin typeface="Arial" panose="020B0604020202020204" pitchFamily="34" charset="0"/>
                <a:cs typeface="Arial" panose="020B0604020202020204" pitchFamily="34" charset="0"/>
              </a:rPr>
              <a:t>Parent killed in line of duty </a:t>
            </a:r>
          </a:p>
          <a:p>
            <a:pPr eaLnBrk="1" hangingPunct="1">
              <a:spcBef>
                <a:spcPts val="2400"/>
              </a:spcBef>
              <a:buClr>
                <a:srgbClr val="005B99"/>
              </a:buClr>
            </a:pPr>
            <a:r>
              <a:rPr lang="en-US" dirty="0">
                <a:latin typeface="Arial" panose="020B0604020202020204" pitchFamily="34" charset="0"/>
                <a:cs typeface="Arial" panose="020B0604020202020204" pitchFamily="34" charset="0"/>
              </a:rPr>
              <a:t>High school information</a:t>
            </a:r>
          </a:p>
        </p:txBody>
      </p:sp>
    </p:spTree>
    <p:extLst>
      <p:ext uri="{BB962C8B-B14F-4D97-AF65-F5344CB8AC3E}">
        <p14:creationId xmlns:p14="http://schemas.microsoft.com/office/powerpoint/2010/main" val="18219949"/>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28574-F702-9CA6-FA80-0EC0AF44C8D9}"/>
              </a:ext>
            </a:extLst>
          </p:cNvPr>
          <p:cNvSpPr>
            <a:spLocks noGrp="1"/>
          </p:cNvSpPr>
          <p:nvPr>
            <p:ph idx="1"/>
          </p:nvPr>
        </p:nvSpPr>
        <p:spPr>
          <a:xfrm>
            <a:off x="152401" y="1143000"/>
            <a:ext cx="8839199" cy="4572000"/>
          </a:xfrm>
        </p:spPr>
        <p:txBody>
          <a:bodyPr/>
          <a:lstStyle/>
          <a:p>
            <a:r>
              <a:rPr lang="en-US" dirty="0">
                <a:latin typeface="Arial" panose="020B0604020202020204" pitchFamily="34" charset="0"/>
                <a:cs typeface="Arial" panose="020B0604020202020204" pitchFamily="34" charset="0"/>
              </a:rPr>
              <a:t>Tax return information </a:t>
            </a:r>
          </a:p>
          <a:p>
            <a:pPr lvl="1"/>
            <a:r>
              <a:rPr lang="en-US" dirty="0">
                <a:latin typeface="Arial" panose="020B0604020202020204" pitchFamily="34" charset="0"/>
                <a:cs typeface="Arial" panose="020B0604020202020204" pitchFamily="34" charset="0"/>
              </a:rPr>
              <a:t>Minimal questions if FTI transferred from IRS</a:t>
            </a:r>
          </a:p>
          <a:p>
            <a:r>
              <a:rPr lang="en-US" dirty="0">
                <a:latin typeface="Arial" panose="020B0604020202020204" pitchFamily="34" charset="0"/>
                <a:cs typeface="Arial" panose="020B0604020202020204" pitchFamily="34" charset="0"/>
              </a:rPr>
              <a:t>Asset information</a:t>
            </a:r>
          </a:p>
        </p:txBody>
      </p:sp>
      <p:sp>
        <p:nvSpPr>
          <p:cNvPr id="3" name="Title 2">
            <a:extLst>
              <a:ext uri="{FF2B5EF4-FFF2-40B4-BE49-F238E27FC236}">
                <a16:creationId xmlns:a16="http://schemas.microsoft.com/office/drawing/2014/main" id="{AADC4226-9B29-3496-CBA9-6F8C90938EB6}"/>
              </a:ext>
            </a:extLst>
          </p:cNvPr>
          <p:cNvSpPr>
            <a:spLocks noGrp="1"/>
          </p:cNvSpPr>
          <p:nvPr>
            <p:ph type="title"/>
          </p:nvPr>
        </p:nvSpPr>
        <p:spPr/>
        <p:txBody>
          <a:bodyPr/>
          <a:lstStyle/>
          <a:p>
            <a:r>
              <a:rPr lang="en-US" dirty="0"/>
              <a:t>Student Financial Information </a:t>
            </a:r>
          </a:p>
        </p:txBody>
      </p:sp>
      <p:pic>
        <p:nvPicPr>
          <p:cNvPr id="1028" name="Picture 4">
            <a:extLst>
              <a:ext uri="{FF2B5EF4-FFF2-40B4-BE49-F238E27FC236}">
                <a16:creationId xmlns:a16="http://schemas.microsoft.com/office/drawing/2014/main" id="{02FD9A5A-3065-78A0-1B32-56118DBF0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742" y="2971800"/>
            <a:ext cx="4624514" cy="3393932"/>
          </a:xfrm>
          <a:prstGeom prst="rect">
            <a:avLst/>
          </a:prstGeom>
          <a:noFill/>
          <a:ln w="22225">
            <a:solidFill>
              <a:srgbClr val="004E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9425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3D86B-C52E-A43F-14FA-C26A36A90913}"/>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College selection</a:t>
            </a:r>
          </a:p>
          <a:p>
            <a:r>
              <a:rPr lang="en-US" dirty="0">
                <a:latin typeface="Arial" panose="020B0604020202020204" pitchFamily="34" charset="0"/>
                <a:cs typeface="Arial" panose="020B0604020202020204" pitchFamily="34" charset="0"/>
              </a:rPr>
              <a:t>Review of information </a:t>
            </a:r>
          </a:p>
          <a:p>
            <a:r>
              <a:rPr lang="en-US" dirty="0">
                <a:latin typeface="Arial" panose="020B0604020202020204" pitchFamily="34" charset="0"/>
                <a:cs typeface="Arial" panose="020B0604020202020204" pitchFamily="34" charset="0"/>
              </a:rPr>
              <a:t>Signature </a:t>
            </a:r>
          </a:p>
        </p:txBody>
      </p:sp>
      <p:sp>
        <p:nvSpPr>
          <p:cNvPr id="3" name="Title 2">
            <a:extLst>
              <a:ext uri="{FF2B5EF4-FFF2-40B4-BE49-F238E27FC236}">
                <a16:creationId xmlns:a16="http://schemas.microsoft.com/office/drawing/2014/main" id="{EC836D46-E1F9-AAD6-44E1-EE0C19E1C0DD}"/>
              </a:ext>
            </a:extLst>
          </p:cNvPr>
          <p:cNvSpPr>
            <a:spLocks noGrp="1"/>
          </p:cNvSpPr>
          <p:nvPr>
            <p:ph type="title"/>
          </p:nvPr>
        </p:nvSpPr>
        <p:spPr/>
        <p:txBody>
          <a:bodyPr/>
          <a:lstStyle/>
          <a:p>
            <a:r>
              <a:rPr lang="en-US" dirty="0"/>
              <a:t>Student Section Completion</a:t>
            </a:r>
          </a:p>
        </p:txBody>
      </p:sp>
      <p:pic>
        <p:nvPicPr>
          <p:cNvPr id="5" name="Picture 4">
            <a:extLst>
              <a:ext uri="{FF2B5EF4-FFF2-40B4-BE49-F238E27FC236}">
                <a16:creationId xmlns:a16="http://schemas.microsoft.com/office/drawing/2014/main" id="{068C6486-330F-0CA4-424B-E2D6B60FAB9D}"/>
              </a:ext>
            </a:extLst>
          </p:cNvPr>
          <p:cNvPicPr>
            <a:picLocks noChangeAspect="1"/>
          </p:cNvPicPr>
          <p:nvPr/>
        </p:nvPicPr>
        <p:blipFill>
          <a:blip r:embed="rId2"/>
          <a:stretch>
            <a:fillRect/>
          </a:stretch>
        </p:blipFill>
        <p:spPr>
          <a:xfrm>
            <a:off x="3505200" y="2590800"/>
            <a:ext cx="5099312" cy="3606985"/>
          </a:xfrm>
          <a:prstGeom prst="rect">
            <a:avLst/>
          </a:prstGeom>
          <a:ln w="22225">
            <a:solidFill>
              <a:srgbClr val="004E7D"/>
            </a:solidFill>
          </a:ln>
        </p:spPr>
      </p:pic>
    </p:spTree>
    <p:extLst>
      <p:ext uri="{BB962C8B-B14F-4D97-AF65-F5344CB8AC3E}">
        <p14:creationId xmlns:p14="http://schemas.microsoft.com/office/powerpoint/2010/main" val="2759339859"/>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Sample Invitation Email</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159362" y="2070047"/>
            <a:ext cx="4363903" cy="3759496"/>
          </a:xfrm>
        </p:spPr>
        <p:txBody>
          <a:bodyPr>
            <a:normAutofit fontScale="92500"/>
          </a:bodyPr>
          <a:lstStyle/>
          <a:p>
            <a:pPr>
              <a:lnSpc>
                <a:spcPct val="100000"/>
              </a:lnSpc>
              <a:spcBef>
                <a:spcPts val="450"/>
              </a:spcBef>
              <a:spcAft>
                <a:spcPts val="450"/>
              </a:spcAft>
            </a:pPr>
            <a:r>
              <a:rPr lang="en-US" dirty="0"/>
              <a:t>Provides the student’s name</a:t>
            </a:r>
          </a:p>
          <a:p>
            <a:pPr>
              <a:lnSpc>
                <a:spcPct val="100000"/>
              </a:lnSpc>
              <a:spcBef>
                <a:spcPts val="1350"/>
              </a:spcBef>
              <a:spcAft>
                <a:spcPts val="450"/>
              </a:spcAft>
            </a:pPr>
            <a:r>
              <a:rPr lang="en-US" dirty="0"/>
              <a:t>Indicates the student can’t be eligible for federal student aid without this contributor’s data</a:t>
            </a:r>
          </a:p>
          <a:p>
            <a:pPr>
              <a:lnSpc>
                <a:spcPct val="100000"/>
              </a:lnSpc>
              <a:spcBef>
                <a:spcPts val="1350"/>
              </a:spcBef>
              <a:spcAft>
                <a:spcPts val="450"/>
              </a:spcAft>
            </a:pPr>
            <a:r>
              <a:rPr lang="en-US" dirty="0"/>
              <a:t>Confirms that providing info does NOT make the contributor financially responsible</a:t>
            </a:r>
          </a:p>
          <a:p>
            <a:pPr>
              <a:lnSpc>
                <a:spcPct val="100000"/>
              </a:lnSpc>
              <a:spcBef>
                <a:spcPts val="1350"/>
              </a:spcBef>
              <a:spcAft>
                <a:spcPts val="450"/>
              </a:spcAft>
            </a:pPr>
            <a:r>
              <a:rPr lang="en-US" dirty="0"/>
              <a:t>Link to login &amp; get started</a:t>
            </a:r>
          </a:p>
          <a:p>
            <a:pPr marL="205740" lvl="1" indent="0">
              <a:lnSpc>
                <a:spcPct val="100000"/>
              </a:lnSpc>
              <a:spcBef>
                <a:spcPts val="450"/>
              </a:spcBef>
              <a:spcAft>
                <a:spcPts val="450"/>
              </a:spcAft>
              <a:buNone/>
            </a:pPr>
            <a:endParaRPr lang="en-US" dirty="0"/>
          </a:p>
          <a:p>
            <a:pPr lvl="1">
              <a:lnSpc>
                <a:spcPct val="100000"/>
              </a:lnSpc>
              <a:spcBef>
                <a:spcPts val="450"/>
              </a:spcBef>
              <a:spcAft>
                <a:spcPts val="450"/>
              </a:spcAft>
            </a:pPr>
            <a:endParaRPr lang="en-US" dirty="0"/>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p:txBody>
          <a:bodyPr/>
          <a:lstStyle/>
          <a:p>
            <a:pPr algn="r" defTabSz="685800"/>
            <a:r>
              <a:rPr lang="en-US" dirty="0">
                <a:solidFill>
                  <a:prstClr val="black">
                    <a:tint val="75000"/>
                  </a:prstClr>
                </a:solidFill>
                <a:latin typeface="Calibri" panose="020F0502020204030204"/>
              </a:rPr>
              <a:t>ISFAA.org</a:t>
            </a:r>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p:txBody>
          <a:bodyPr/>
          <a:lstStyle/>
          <a:p>
            <a:pPr defTabSz="685800"/>
            <a:fld id="{DAF54E08-83A7-0B42-9751-742E0DC3DCF6}" type="slidenum">
              <a:rPr lang="en-US">
                <a:solidFill>
                  <a:prstClr val="black">
                    <a:tint val="75000"/>
                  </a:prstClr>
                </a:solidFill>
                <a:latin typeface="Calibri" panose="020F0502020204030204"/>
              </a:rPr>
              <a:pPr defTabSz="685800"/>
              <a:t>39</a:t>
            </a:fld>
            <a:endParaRPr lang="en-US" dirty="0">
              <a:solidFill>
                <a:prstClr val="black">
                  <a:tint val="75000"/>
                </a:prstClr>
              </a:solidFill>
              <a:latin typeface="Calibri" panose="020F0502020204030204"/>
            </a:endParaRPr>
          </a:p>
        </p:txBody>
      </p:sp>
      <p:pic>
        <p:nvPicPr>
          <p:cNvPr id="12" name="Picture 11">
            <a:extLst>
              <a:ext uri="{FF2B5EF4-FFF2-40B4-BE49-F238E27FC236}">
                <a16:creationId xmlns:a16="http://schemas.microsoft.com/office/drawing/2014/main" id="{DD10BDA6-EEC4-E0EF-112E-FD0B6FCA70B8}"/>
              </a:ext>
            </a:extLst>
          </p:cNvPr>
          <p:cNvPicPr>
            <a:picLocks noChangeAspect="1"/>
          </p:cNvPicPr>
          <p:nvPr/>
        </p:nvPicPr>
        <p:blipFill>
          <a:blip r:embed="rId3"/>
          <a:stretch>
            <a:fillRect/>
          </a:stretch>
        </p:blipFill>
        <p:spPr>
          <a:xfrm>
            <a:off x="4737256" y="1985931"/>
            <a:ext cx="4100942" cy="3638582"/>
          </a:xfrm>
          <a:prstGeom prst="rect">
            <a:avLst/>
          </a:prstGeom>
        </p:spPr>
      </p:pic>
    </p:spTree>
    <p:extLst>
      <p:ext uri="{BB962C8B-B14F-4D97-AF65-F5344CB8AC3E}">
        <p14:creationId xmlns:p14="http://schemas.microsoft.com/office/powerpoint/2010/main" val="170487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5456A23-69BA-4151-9ABC-1A209A2A3136}"/>
              </a:ext>
            </a:extLst>
          </p:cNvPr>
          <p:cNvSpPr>
            <a:spLocks noGrp="1" noRot="1" noMove="1" noResize="1" noEditPoints="1" noAdjustHandles="1" noChangeArrowheads="1" noChangeShapeType="1"/>
          </p:cNvSpPr>
          <p:nvPr/>
        </p:nvSpPr>
        <p:spPr>
          <a:xfrm>
            <a:off x="551903" y="4918947"/>
            <a:ext cx="1048296"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E0FFA9E-B79F-4A6A-B22E-B164473D6DE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40873" y="4918947"/>
            <a:ext cx="643653" cy="643653"/>
          </a:xfrm>
          <a:prstGeom prst="rect">
            <a:avLst/>
          </a:prstGeom>
        </p:spPr>
      </p:pic>
      <p:sp>
        <p:nvSpPr>
          <p:cNvPr id="35" name="Rectangle 34">
            <a:extLst>
              <a:ext uri="{FF2B5EF4-FFF2-40B4-BE49-F238E27FC236}">
                <a16:creationId xmlns:a16="http://schemas.microsoft.com/office/drawing/2014/main" id="{EDBE9B5D-146B-48A6-97DE-5B70C26389EA}"/>
              </a:ext>
            </a:extLst>
          </p:cNvPr>
          <p:cNvSpPr>
            <a:spLocks noGrp="1" noRot="1" noMove="1" noResize="1" noEditPoints="1" noAdjustHandles="1" noChangeArrowheads="1" noChangeShapeType="1"/>
          </p:cNvSpPr>
          <p:nvPr/>
        </p:nvSpPr>
        <p:spPr>
          <a:xfrm>
            <a:off x="551904" y="4051580"/>
            <a:ext cx="1048296"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25015EF-B030-4189-B416-8215C88101C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688794" y="4038600"/>
            <a:ext cx="685800" cy="685800"/>
          </a:xfrm>
          <a:prstGeom prst="rect">
            <a:avLst/>
          </a:prstGeom>
        </p:spPr>
      </p:pic>
      <p:sp>
        <p:nvSpPr>
          <p:cNvPr id="34" name="Rectangle 33">
            <a:extLst>
              <a:ext uri="{FF2B5EF4-FFF2-40B4-BE49-F238E27FC236}">
                <a16:creationId xmlns:a16="http://schemas.microsoft.com/office/drawing/2014/main" id="{6A534659-B095-4EA6-B9DB-1E822C700081}"/>
              </a:ext>
            </a:extLst>
          </p:cNvPr>
          <p:cNvSpPr>
            <a:spLocks noGrp="1" noRot="1" noMove="1" noResize="1" noEditPoints="1" noAdjustHandles="1" noChangeArrowheads="1" noChangeShapeType="1"/>
          </p:cNvSpPr>
          <p:nvPr/>
        </p:nvSpPr>
        <p:spPr>
          <a:xfrm>
            <a:off x="559255" y="3166347"/>
            <a:ext cx="1040945"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CDB0A180-BAF3-47B4-883C-58D8435FDDCF}"/>
              </a:ext>
            </a:extLst>
          </p:cNvPr>
          <p:cNvPicPr>
            <a:picLocks noGrp="1" noRot="1" noChangeAspect="1" noMove="1" noResize="1" noEditPoints="1" noAdjustHandles="1" noChangeArrowheads="1" noChangeShapeType="1" noCrop="1"/>
          </p:cNvPicPr>
          <p:nvPr/>
        </p:nvPicPr>
        <p:blipFill>
          <a:blip r:embed="rId5"/>
          <a:stretch>
            <a:fillRect/>
          </a:stretch>
        </p:blipFill>
        <p:spPr>
          <a:xfrm>
            <a:off x="805407" y="3213853"/>
            <a:ext cx="548640" cy="548640"/>
          </a:xfrm>
          <a:prstGeom prst="rect">
            <a:avLst/>
          </a:prstGeom>
        </p:spPr>
      </p:pic>
      <p:sp>
        <p:nvSpPr>
          <p:cNvPr id="33" name="Rectangle 32">
            <a:extLst>
              <a:ext uri="{FF2B5EF4-FFF2-40B4-BE49-F238E27FC236}">
                <a16:creationId xmlns:a16="http://schemas.microsoft.com/office/drawing/2014/main" id="{3CB52162-430D-4D01-9AC6-6D30DCD6E2A1}"/>
              </a:ext>
            </a:extLst>
          </p:cNvPr>
          <p:cNvSpPr/>
          <p:nvPr/>
        </p:nvSpPr>
        <p:spPr>
          <a:xfrm>
            <a:off x="559255" y="2251947"/>
            <a:ext cx="1040945"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461CE08-B4E3-450C-9815-778051893F1D}"/>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736827" y="2230873"/>
            <a:ext cx="685800" cy="685800"/>
          </a:xfrm>
          <a:prstGeom prst="rect">
            <a:avLst/>
          </a:prstGeom>
        </p:spPr>
      </p:pic>
      <p:sp>
        <p:nvSpPr>
          <p:cNvPr id="37" name="Rectangle 36">
            <a:extLst>
              <a:ext uri="{FF2B5EF4-FFF2-40B4-BE49-F238E27FC236}">
                <a16:creationId xmlns:a16="http://schemas.microsoft.com/office/drawing/2014/main" id="{C32B4D95-7685-4620-AEC0-212D76DB2883}"/>
              </a:ext>
            </a:extLst>
          </p:cNvPr>
          <p:cNvSpPr>
            <a:spLocks noGrp="1" noRot="1" noMove="1" noResize="1" noEditPoints="1" noAdjustHandles="1" noChangeArrowheads="1" noChangeShapeType="1"/>
          </p:cNvSpPr>
          <p:nvPr/>
        </p:nvSpPr>
        <p:spPr>
          <a:xfrm>
            <a:off x="588914" y="1320072"/>
            <a:ext cx="1011286" cy="643653"/>
          </a:xfrm>
          <a:prstGeom prst="rect">
            <a:avLst/>
          </a:prstGeom>
          <a:solidFill>
            <a:srgbClr val="C54FAF"/>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3B1F862-BA6A-49F1-9AE3-DD415174AA26}"/>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751657" y="1270305"/>
            <a:ext cx="685800" cy="685800"/>
          </a:xfrm>
          <a:prstGeom prst="rect">
            <a:avLst/>
          </a:prstGeom>
        </p:spPr>
      </p:pic>
      <p:sp>
        <p:nvSpPr>
          <p:cNvPr id="13" name="Rectangle 2">
            <a:extLst>
              <a:ext uri="{FF2B5EF4-FFF2-40B4-BE49-F238E27FC236}">
                <a16:creationId xmlns:a16="http://schemas.microsoft.com/office/drawing/2014/main" id="{CDBB8244-E54F-41B7-872F-11880F5BC007}"/>
              </a:ext>
            </a:extLst>
          </p:cNvPr>
          <p:cNvSpPr txBox="1">
            <a:spLocks noChangeArrowheads="1"/>
          </p:cNvSpPr>
          <p:nvPr/>
        </p:nvSpPr>
        <p:spPr>
          <a:xfrm>
            <a:off x="152400" y="1"/>
            <a:ext cx="8839200" cy="1219200"/>
          </a:xfrm>
          <a:prstGeom prst="rect">
            <a:avLst/>
          </a:prstGeom>
        </p:spPr>
        <p:txBody>
          <a:bodyPr anchor="ct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What Is Cost of Attendance (COA)?</a:t>
            </a:r>
          </a:p>
        </p:txBody>
      </p:sp>
      <p:sp>
        <p:nvSpPr>
          <p:cNvPr id="10" name="TextBox 9">
            <a:extLst>
              <a:ext uri="{FF2B5EF4-FFF2-40B4-BE49-F238E27FC236}">
                <a16:creationId xmlns:a16="http://schemas.microsoft.com/office/drawing/2014/main" id="{83820D46-66BE-4433-B3B3-5FC9D12D96C0}"/>
              </a:ext>
            </a:extLst>
          </p:cNvPr>
          <p:cNvSpPr txBox="1"/>
          <p:nvPr/>
        </p:nvSpPr>
        <p:spPr>
          <a:xfrm>
            <a:off x="1650546" y="1440505"/>
            <a:ext cx="273132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Tuition and fees</a:t>
            </a:r>
          </a:p>
        </p:txBody>
      </p:sp>
      <p:sp>
        <p:nvSpPr>
          <p:cNvPr id="20" name="TextBox 19">
            <a:extLst>
              <a:ext uri="{FF2B5EF4-FFF2-40B4-BE49-F238E27FC236}">
                <a16:creationId xmlns:a16="http://schemas.microsoft.com/office/drawing/2014/main" id="{4DE0CDED-68AD-44F6-8362-1D20BF15E726}"/>
              </a:ext>
            </a:extLst>
          </p:cNvPr>
          <p:cNvSpPr txBox="1"/>
          <p:nvPr/>
        </p:nvSpPr>
        <p:spPr>
          <a:xfrm>
            <a:off x="1697634" y="2286000"/>
            <a:ext cx="300595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Housing and food</a:t>
            </a:r>
          </a:p>
        </p:txBody>
      </p:sp>
      <p:sp>
        <p:nvSpPr>
          <p:cNvPr id="22" name="TextBox 21">
            <a:extLst>
              <a:ext uri="{FF2B5EF4-FFF2-40B4-BE49-F238E27FC236}">
                <a16:creationId xmlns:a16="http://schemas.microsoft.com/office/drawing/2014/main" id="{E75E1B35-08E2-46B1-975F-72BF9CF164EA}"/>
              </a:ext>
            </a:extLst>
          </p:cNvPr>
          <p:cNvSpPr txBox="1"/>
          <p:nvPr/>
        </p:nvSpPr>
        <p:spPr>
          <a:xfrm>
            <a:off x="1697634" y="3210580"/>
            <a:ext cx="330411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Books and supplies</a:t>
            </a:r>
          </a:p>
        </p:txBody>
      </p:sp>
      <p:sp>
        <p:nvSpPr>
          <p:cNvPr id="23" name="TextBox 22">
            <a:extLst>
              <a:ext uri="{FF2B5EF4-FFF2-40B4-BE49-F238E27FC236}">
                <a16:creationId xmlns:a16="http://schemas.microsoft.com/office/drawing/2014/main" id="{42DEF5A4-DB84-4C8D-9A41-69B188EF06A6}"/>
              </a:ext>
            </a:extLst>
          </p:cNvPr>
          <p:cNvSpPr txBox="1"/>
          <p:nvPr/>
        </p:nvSpPr>
        <p:spPr>
          <a:xfrm>
            <a:off x="1712874" y="4124980"/>
            <a:ext cx="249247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Transportation</a:t>
            </a:r>
          </a:p>
        </p:txBody>
      </p:sp>
      <p:sp>
        <p:nvSpPr>
          <p:cNvPr id="24" name="TextBox 23">
            <a:extLst>
              <a:ext uri="{FF2B5EF4-FFF2-40B4-BE49-F238E27FC236}">
                <a16:creationId xmlns:a16="http://schemas.microsoft.com/office/drawing/2014/main" id="{EA5284D6-EB8E-49A2-89BC-A534E14BD58B}"/>
              </a:ext>
            </a:extLst>
          </p:cNvPr>
          <p:cNvSpPr txBox="1"/>
          <p:nvPr/>
        </p:nvSpPr>
        <p:spPr>
          <a:xfrm>
            <a:off x="1735734" y="4963180"/>
            <a:ext cx="658853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Miscellaneous and personal</a:t>
            </a:r>
          </a:p>
        </p:txBody>
      </p:sp>
    </p:spTree>
    <p:extLst>
      <p:ext uri="{BB962C8B-B14F-4D97-AF65-F5344CB8AC3E}">
        <p14:creationId xmlns:p14="http://schemas.microsoft.com/office/powerpoint/2010/main" val="883779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Parent Status Screen</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159362" y="2070047"/>
            <a:ext cx="4201876" cy="3620854"/>
          </a:xfrm>
        </p:spPr>
        <p:txBody>
          <a:bodyPr>
            <a:normAutofit/>
          </a:bodyPr>
          <a:lstStyle/>
          <a:p>
            <a:pPr marL="0" indent="0">
              <a:spcAft>
                <a:spcPts val="450"/>
              </a:spcAft>
              <a:buNone/>
            </a:pPr>
            <a:r>
              <a:rPr lang="en-US" b="1" dirty="0"/>
              <a:t>Parent access</a:t>
            </a:r>
          </a:p>
          <a:p>
            <a:pPr lvl="1">
              <a:lnSpc>
                <a:spcPct val="100000"/>
              </a:lnSpc>
              <a:spcBef>
                <a:spcPts val="450"/>
              </a:spcBef>
              <a:spcAft>
                <a:spcPts val="450"/>
              </a:spcAft>
            </a:pPr>
            <a:r>
              <a:rPr lang="en-US" dirty="0"/>
              <a:t>Clicks link in invitation email</a:t>
            </a:r>
          </a:p>
          <a:p>
            <a:pPr lvl="1">
              <a:lnSpc>
                <a:spcPct val="100000"/>
              </a:lnSpc>
              <a:spcBef>
                <a:spcPts val="450"/>
              </a:spcBef>
              <a:spcAft>
                <a:spcPts val="450"/>
              </a:spcAft>
            </a:pPr>
            <a:r>
              <a:rPr lang="en-US" dirty="0"/>
              <a:t>Login with FSA ID</a:t>
            </a:r>
          </a:p>
          <a:p>
            <a:pPr lvl="1">
              <a:lnSpc>
                <a:spcPct val="100000"/>
              </a:lnSpc>
              <a:spcBef>
                <a:spcPts val="450"/>
              </a:spcBef>
              <a:spcAft>
                <a:spcPts val="450"/>
              </a:spcAft>
            </a:pPr>
            <a:r>
              <a:rPr lang="en-US" dirty="0"/>
              <a:t>Taken to “My Activity” page</a:t>
            </a:r>
          </a:p>
          <a:p>
            <a:pPr lvl="1">
              <a:lnSpc>
                <a:spcPct val="100000"/>
              </a:lnSpc>
              <a:spcBef>
                <a:spcPts val="450"/>
              </a:spcBef>
              <a:spcAft>
                <a:spcPts val="450"/>
              </a:spcAft>
            </a:pPr>
            <a:r>
              <a:rPr lang="en-US" dirty="0"/>
              <a:t>Accept or decline the invitation</a:t>
            </a:r>
          </a:p>
          <a:p>
            <a:pPr lvl="2">
              <a:lnSpc>
                <a:spcPct val="100000"/>
              </a:lnSpc>
              <a:spcBef>
                <a:spcPts val="450"/>
              </a:spcBef>
              <a:spcAft>
                <a:spcPts val="450"/>
              </a:spcAft>
            </a:pPr>
            <a:r>
              <a:rPr lang="en-US" dirty="0"/>
              <a:t>If accept, then confirmation of agreeing to share info</a:t>
            </a:r>
          </a:p>
          <a:p>
            <a:pPr lvl="2">
              <a:lnSpc>
                <a:spcPct val="100000"/>
              </a:lnSpc>
              <a:spcBef>
                <a:spcPts val="450"/>
              </a:spcBef>
              <a:spcAft>
                <a:spcPts val="450"/>
              </a:spcAft>
            </a:pPr>
            <a:r>
              <a:rPr lang="en-US" dirty="0"/>
              <a:t>If decline, presented an opportunity to reconsider</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p:txBody>
          <a:bodyPr/>
          <a:lstStyle/>
          <a:p>
            <a:pPr algn="r" defTabSz="685800"/>
            <a:r>
              <a:rPr lang="en-US" dirty="0">
                <a:solidFill>
                  <a:prstClr val="black">
                    <a:tint val="75000"/>
                  </a:prstClr>
                </a:solidFill>
                <a:latin typeface="Calibri" panose="020F0502020204030204"/>
              </a:rPr>
              <a:t>ISFAA.org</a:t>
            </a:r>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p:txBody>
          <a:bodyPr/>
          <a:lstStyle/>
          <a:p>
            <a:pPr defTabSz="685800"/>
            <a:fld id="{DAF54E08-83A7-0B42-9751-742E0DC3DCF6}" type="slidenum">
              <a:rPr lang="en-US">
                <a:solidFill>
                  <a:prstClr val="black">
                    <a:tint val="75000"/>
                  </a:prstClr>
                </a:solidFill>
                <a:latin typeface="Calibri" panose="020F0502020204030204"/>
              </a:rPr>
              <a:pPr defTabSz="685800"/>
              <a:t>40</a:t>
            </a:fld>
            <a:endParaRPr lang="en-US"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5D4B98CA-1391-8EF5-3CE9-CB7ED3E8E69F}"/>
              </a:ext>
            </a:extLst>
          </p:cNvPr>
          <p:cNvPicPr>
            <a:picLocks noChangeAspect="1"/>
          </p:cNvPicPr>
          <p:nvPr/>
        </p:nvPicPr>
        <p:blipFill>
          <a:blip r:embed="rId3"/>
          <a:stretch>
            <a:fillRect/>
          </a:stretch>
        </p:blipFill>
        <p:spPr>
          <a:xfrm>
            <a:off x="4470096" y="2070047"/>
            <a:ext cx="4550053" cy="3552781"/>
          </a:xfrm>
          <a:prstGeom prst="rect">
            <a:avLst/>
          </a:prstGeom>
        </p:spPr>
      </p:pic>
    </p:spTree>
    <p:extLst>
      <p:ext uri="{BB962C8B-B14F-4D97-AF65-F5344CB8AC3E}">
        <p14:creationId xmlns:p14="http://schemas.microsoft.com/office/powerpoint/2010/main" val="29569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2E00DA-45E1-BDBC-F528-5A10300BC784}"/>
              </a:ext>
            </a:extLst>
          </p:cNvPr>
          <p:cNvSpPr>
            <a:spLocks noGrp="1"/>
          </p:cNvSpPr>
          <p:nvPr>
            <p:ph idx="1"/>
          </p:nvPr>
        </p:nvSpPr>
        <p:spPr/>
        <p:txBody>
          <a:bodyPr/>
          <a:lstStyle/>
          <a:p>
            <a:pPr>
              <a:spcBef>
                <a:spcPts val="2400"/>
              </a:spcBef>
            </a:pPr>
            <a:r>
              <a:rPr lang="en-US" dirty="0">
                <a:latin typeface="Arial" panose="020B0604020202020204" pitchFamily="34" charset="0"/>
                <a:cs typeface="Arial" panose="020B0604020202020204" pitchFamily="34" charset="0"/>
              </a:rPr>
              <a:t>Identity and contact information</a:t>
            </a:r>
          </a:p>
          <a:p>
            <a:pPr>
              <a:spcBef>
                <a:spcPts val="2400"/>
              </a:spcBef>
            </a:pPr>
            <a:r>
              <a:rPr lang="en-US" dirty="0">
                <a:latin typeface="Arial" panose="020B0604020202020204" pitchFamily="34" charset="0"/>
                <a:cs typeface="Arial" panose="020B0604020202020204" pitchFamily="34" charset="0"/>
              </a:rPr>
              <a:t>Consent for FTI transfer from IRS</a:t>
            </a:r>
          </a:p>
          <a:p>
            <a:pPr>
              <a:spcBef>
                <a:spcPts val="2400"/>
              </a:spcBef>
            </a:pPr>
            <a:r>
              <a:rPr lang="en-US" dirty="0">
                <a:latin typeface="Arial" panose="020B0604020202020204" pitchFamily="34" charset="0"/>
                <a:cs typeface="Arial" panose="020B0604020202020204" pitchFamily="34" charset="0"/>
              </a:rPr>
              <a:t>Marital status</a:t>
            </a:r>
          </a:p>
          <a:p>
            <a:pPr>
              <a:spcBef>
                <a:spcPts val="2400"/>
              </a:spcBef>
            </a:pPr>
            <a:r>
              <a:rPr lang="en-US" dirty="0">
                <a:latin typeface="Arial" panose="020B0604020202020204" pitchFamily="34" charset="0"/>
                <a:cs typeface="Arial" panose="020B0604020202020204" pitchFamily="34" charset="0"/>
              </a:rPr>
              <a:t>State of legal residence </a:t>
            </a:r>
          </a:p>
        </p:txBody>
      </p:sp>
      <p:sp>
        <p:nvSpPr>
          <p:cNvPr id="3" name="Title 2">
            <a:extLst>
              <a:ext uri="{FF2B5EF4-FFF2-40B4-BE49-F238E27FC236}">
                <a16:creationId xmlns:a16="http://schemas.microsoft.com/office/drawing/2014/main" id="{51DFD15C-043E-8FCD-B7C3-538D2657A874}"/>
              </a:ext>
            </a:extLst>
          </p:cNvPr>
          <p:cNvSpPr>
            <a:spLocks noGrp="1"/>
          </p:cNvSpPr>
          <p:nvPr>
            <p:ph type="title"/>
          </p:nvPr>
        </p:nvSpPr>
        <p:spPr/>
        <p:txBody>
          <a:bodyPr/>
          <a:lstStyle/>
          <a:p>
            <a:r>
              <a:rPr lang="en-US" dirty="0"/>
              <a:t>Parent Information </a:t>
            </a:r>
          </a:p>
        </p:txBody>
      </p:sp>
    </p:spTree>
    <p:extLst>
      <p:ext uri="{BB962C8B-B14F-4D97-AF65-F5344CB8AC3E}">
        <p14:creationId xmlns:p14="http://schemas.microsoft.com/office/powerpoint/2010/main" val="3256560983"/>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FADDX &amp; Contributors</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2127317"/>
            <a:ext cx="8671157" cy="3497195"/>
          </a:xfrm>
        </p:spPr>
        <p:txBody>
          <a:bodyPr>
            <a:normAutofit/>
          </a:bodyPr>
          <a:lstStyle/>
          <a:p>
            <a:pPr marL="0" indent="0">
              <a:buNone/>
            </a:pPr>
            <a:r>
              <a:rPr lang="en-US" b="1" dirty="0"/>
              <a:t>Marital status &amp; tax filing status still impacts information required</a:t>
            </a:r>
          </a:p>
          <a:p>
            <a:pPr lvl="1">
              <a:lnSpc>
                <a:spcPct val="100000"/>
              </a:lnSpc>
              <a:spcBef>
                <a:spcPts val="1350"/>
              </a:spcBef>
            </a:pPr>
            <a:r>
              <a:rPr lang="en-US" dirty="0"/>
              <a:t>Married filing joint 2022 tax return with current spouse</a:t>
            </a:r>
          </a:p>
          <a:p>
            <a:pPr lvl="2">
              <a:lnSpc>
                <a:spcPct val="100000"/>
              </a:lnSpc>
              <a:spcBef>
                <a:spcPts val="750"/>
              </a:spcBef>
            </a:pPr>
            <a:r>
              <a:rPr lang="en-US" dirty="0"/>
              <a:t>1 contributor section, 1 consent, &amp; combined tax info transferred via FADDX</a:t>
            </a:r>
          </a:p>
          <a:p>
            <a:pPr lvl="1">
              <a:lnSpc>
                <a:spcPct val="100000"/>
              </a:lnSpc>
              <a:spcBef>
                <a:spcPts val="1350"/>
              </a:spcBef>
            </a:pPr>
            <a:r>
              <a:rPr lang="en-US" dirty="0"/>
              <a:t>Married filing separate 2022 tax returns</a:t>
            </a:r>
          </a:p>
          <a:p>
            <a:pPr lvl="2">
              <a:lnSpc>
                <a:spcPct val="100000"/>
              </a:lnSpc>
              <a:spcBef>
                <a:spcPts val="750"/>
              </a:spcBef>
            </a:pPr>
            <a:r>
              <a:rPr lang="en-US" dirty="0"/>
              <a:t>2 contributor sections, 2 consents &amp; separate tax info transferred via FADDX</a:t>
            </a:r>
          </a:p>
          <a:p>
            <a:pPr lvl="1">
              <a:lnSpc>
                <a:spcPct val="100000"/>
              </a:lnSpc>
              <a:spcBef>
                <a:spcPts val="1350"/>
              </a:spcBef>
            </a:pPr>
            <a:r>
              <a:rPr lang="en-US" dirty="0"/>
              <a:t>Single filing a 2022 tax return with a “single” type tax filing status</a:t>
            </a:r>
          </a:p>
          <a:p>
            <a:pPr lvl="2">
              <a:lnSpc>
                <a:spcPct val="100000"/>
              </a:lnSpc>
              <a:spcBef>
                <a:spcPts val="750"/>
              </a:spcBef>
            </a:pPr>
            <a:r>
              <a:rPr lang="en-US" dirty="0"/>
              <a:t>1 contributor section, 1 consent, &amp; tax info transferred via FADDX</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p:txBody>
          <a:bodyPr/>
          <a:lstStyle/>
          <a:p>
            <a:pPr algn="r" defTabSz="685800"/>
            <a:r>
              <a:rPr lang="en-US" dirty="0">
                <a:solidFill>
                  <a:prstClr val="black">
                    <a:tint val="75000"/>
                  </a:prstClr>
                </a:solidFill>
                <a:latin typeface="Calibri" panose="020F0502020204030204"/>
              </a:rPr>
              <a:t>ISFAA.org</a:t>
            </a:r>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p:txBody>
          <a:bodyPr/>
          <a:lstStyle/>
          <a:p>
            <a:pPr defTabSz="685800"/>
            <a:fld id="{DAF54E08-83A7-0B42-9751-742E0DC3DCF6}" type="slidenum">
              <a:rPr lang="en-US">
                <a:solidFill>
                  <a:prstClr val="black">
                    <a:tint val="75000"/>
                  </a:prstClr>
                </a:solidFill>
                <a:latin typeface="Calibri" panose="020F0502020204030204"/>
              </a:rPr>
              <a:pPr defTabSz="685800"/>
              <a:t>42</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559858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FADDX &amp; Contributors</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2931795"/>
            <a:ext cx="5043854" cy="2412977"/>
          </a:xfrm>
        </p:spPr>
        <p:txBody>
          <a:bodyPr>
            <a:normAutofit/>
          </a:bodyPr>
          <a:lstStyle/>
          <a:p>
            <a:pPr lvl="1">
              <a:lnSpc>
                <a:spcPct val="100000"/>
              </a:lnSpc>
              <a:spcBef>
                <a:spcPts val="1350"/>
              </a:spcBef>
            </a:pPr>
            <a:r>
              <a:rPr lang="en-US" dirty="0"/>
              <a:t>Additional questions displayed to determine if contributor did file a tax return</a:t>
            </a:r>
          </a:p>
          <a:p>
            <a:pPr lvl="2">
              <a:lnSpc>
                <a:spcPct val="100000"/>
              </a:lnSpc>
              <a:spcBef>
                <a:spcPts val="750"/>
              </a:spcBef>
            </a:pPr>
            <a:r>
              <a:rPr lang="en-US" dirty="0"/>
              <a:t>If yes, income and tax field provided for manual entry by the contributor</a:t>
            </a:r>
          </a:p>
          <a:p>
            <a:pPr lvl="2">
              <a:lnSpc>
                <a:spcPct val="100000"/>
              </a:lnSpc>
              <a:spcBef>
                <a:spcPts val="750"/>
              </a:spcBef>
            </a:pPr>
            <a:r>
              <a:rPr lang="en-US" dirty="0"/>
              <a:t>If no, then continue to next questions on the FAFSA.</a:t>
            </a:r>
          </a:p>
        </p:txBody>
      </p:sp>
      <p:sp>
        <p:nvSpPr>
          <p:cNvPr id="6" name="Content Placeholder 2">
            <a:extLst>
              <a:ext uri="{FF2B5EF4-FFF2-40B4-BE49-F238E27FC236}">
                <a16:creationId xmlns:a16="http://schemas.microsoft.com/office/drawing/2014/main" id="{72CE9832-C9DA-927A-69EC-C06DFA49B521}"/>
              </a:ext>
            </a:extLst>
          </p:cNvPr>
          <p:cNvSpPr txBox="1">
            <a:spLocks/>
          </p:cNvSpPr>
          <p:nvPr/>
        </p:nvSpPr>
        <p:spPr>
          <a:xfrm>
            <a:off x="227718" y="5344772"/>
            <a:ext cx="8654632" cy="421108"/>
          </a:xfrm>
          <a:prstGeom prst="rect">
            <a:avLst/>
          </a:prstGeom>
        </p:spPr>
        <p:txBody>
          <a:bodyPr vert="horz" lIns="68580" tIns="34290" rIns="68580" bIns="34290" rtlCol="0">
            <a:noAutofit/>
          </a:bodyPr>
          <a:lstStyle>
            <a:lvl1pPr marL="411480" indent="-411480" algn="l" defTabSz="914400" rtl="0" eaLnBrk="1" latinLnBrk="0" hangingPunct="1">
              <a:lnSpc>
                <a:spcPct val="90000"/>
              </a:lnSpc>
              <a:spcBef>
                <a:spcPts val="1000"/>
              </a:spcBef>
              <a:buClr>
                <a:schemeClr val="accent4"/>
              </a:buClr>
              <a:buSzPct val="90000"/>
              <a:buFont typeface="System Font Regular"/>
              <a:buChar char="➤"/>
              <a:defRPr sz="3200" kern="1200">
                <a:solidFill>
                  <a:schemeClr val="tx1"/>
                </a:solidFill>
                <a:latin typeface="+mn-lt"/>
                <a:ea typeface="+mn-ea"/>
                <a:cs typeface="+mn-cs"/>
              </a:defRPr>
            </a:lvl1pPr>
            <a:lvl2pPr marL="685800" indent="-411480" algn="l" defTabSz="914400" rtl="0" eaLnBrk="1" latinLnBrk="0" hangingPunct="1">
              <a:lnSpc>
                <a:spcPct val="90000"/>
              </a:lnSpc>
              <a:spcBef>
                <a:spcPts val="500"/>
              </a:spcBef>
              <a:buClr>
                <a:schemeClr val="accent5">
                  <a:lumMod val="75000"/>
                </a:schemeClr>
              </a:buClr>
              <a:buSzPct val="90000"/>
              <a:buFont typeface="Zapf Dingbats"/>
              <a:buChar char="✦"/>
              <a:defRPr sz="2800" kern="1200">
                <a:solidFill>
                  <a:schemeClr val="tx1"/>
                </a:solidFill>
                <a:latin typeface="+mn-lt"/>
                <a:ea typeface="+mn-ea"/>
                <a:cs typeface="+mn-cs"/>
              </a:defRPr>
            </a:lvl2pPr>
            <a:lvl3pPr marL="1143000" indent="-411480" algn="l" defTabSz="914400" rtl="0" eaLnBrk="1" latinLnBrk="0" hangingPunct="1">
              <a:lnSpc>
                <a:spcPct val="90000"/>
              </a:lnSpc>
              <a:spcBef>
                <a:spcPts val="500"/>
              </a:spcBef>
              <a:buClr>
                <a:schemeClr val="accent2"/>
              </a:buClr>
              <a:buSzPct val="90000"/>
              <a:buFont typeface="Lucida Grande" panose="020B06000405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Clr>
                <a:srgbClr val="4E8542"/>
              </a:buClr>
              <a:buNone/>
            </a:pPr>
            <a:r>
              <a:rPr lang="en-US" sz="2400" b="1" dirty="0">
                <a:solidFill>
                  <a:srgbClr val="FF0000"/>
                </a:solidFill>
                <a:latin typeface="Calibri" panose="020F0502020204030204"/>
              </a:rPr>
              <a:t>Reminder: </a:t>
            </a:r>
            <a:r>
              <a:rPr lang="en-US" sz="2400" b="1" dirty="0">
                <a:solidFill>
                  <a:prstClr val="black"/>
                </a:solidFill>
                <a:latin typeface="Calibri" panose="020F0502020204030204"/>
              </a:rPr>
              <a:t>Consent is still required even if taxes weren’t filed.</a:t>
            </a:r>
          </a:p>
        </p:txBody>
      </p:sp>
      <p:sp>
        <p:nvSpPr>
          <p:cNvPr id="7" name="Rectangle: Rounded Corners 6">
            <a:extLst>
              <a:ext uri="{FF2B5EF4-FFF2-40B4-BE49-F238E27FC236}">
                <a16:creationId xmlns:a16="http://schemas.microsoft.com/office/drawing/2014/main" id="{19FDF946-EB33-C5F1-F4F4-B9B12449652A}"/>
              </a:ext>
            </a:extLst>
          </p:cNvPr>
          <p:cNvSpPr/>
          <p:nvPr/>
        </p:nvSpPr>
        <p:spPr>
          <a:xfrm>
            <a:off x="5344716" y="2758959"/>
            <a:ext cx="3550333" cy="1642969"/>
          </a:xfrm>
          <a:prstGeom prst="roundRect">
            <a:avLst>
              <a:gd name="adj" fmla="val 10000"/>
            </a:avLst>
          </a:prstGeom>
          <a:blipFill dpi="0" rotWithShape="1">
            <a:blip r:embed="rId3" cstate="hqprint">
              <a:extLst>
                <a:ext uri="{28A0092B-C50C-407E-A947-70E740481C1C}">
                  <a14:useLocalDpi xmlns:a14="http://schemas.microsoft.com/office/drawing/2010/main"/>
                </a:ext>
              </a:extLst>
            </a:blip>
            <a:srcRect/>
            <a:stretch>
              <a:fillRect t="1189"/>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pPr defTabSz="685800"/>
            <a:endParaRPr lang="en-US" sz="1350" dirty="0">
              <a:solidFill>
                <a:prstClr val="white">
                  <a:hueOff val="0"/>
                  <a:satOff val="0"/>
                  <a:lumOff val="0"/>
                  <a:alphaOff val="0"/>
                </a:prstClr>
              </a:solidFill>
              <a:latin typeface="Calibri" panose="020F0502020204030204"/>
            </a:endParaRPr>
          </a:p>
        </p:txBody>
      </p:sp>
      <p:sp>
        <p:nvSpPr>
          <p:cNvPr id="10" name="Content Placeholder 2">
            <a:extLst>
              <a:ext uri="{FF2B5EF4-FFF2-40B4-BE49-F238E27FC236}">
                <a16:creationId xmlns:a16="http://schemas.microsoft.com/office/drawing/2014/main" id="{DF341CF4-801C-A19A-DD30-225A771BE776}"/>
              </a:ext>
            </a:extLst>
          </p:cNvPr>
          <p:cNvSpPr txBox="1">
            <a:spLocks/>
          </p:cNvSpPr>
          <p:nvPr/>
        </p:nvSpPr>
        <p:spPr>
          <a:xfrm>
            <a:off x="248952" y="2116279"/>
            <a:ext cx="8667330" cy="746936"/>
          </a:xfrm>
          <a:prstGeom prst="rect">
            <a:avLst/>
          </a:prstGeom>
        </p:spPr>
        <p:txBody>
          <a:bodyPr vert="horz" lIns="68580" tIns="34290" rIns="68580" bIns="34290" rtlCol="0">
            <a:normAutofit/>
          </a:bodyPr>
          <a:lstStyle>
            <a:lvl1pPr marL="411480" indent="-411480" algn="l" defTabSz="914400" rtl="0" eaLnBrk="1" latinLnBrk="0" hangingPunct="1">
              <a:lnSpc>
                <a:spcPct val="90000"/>
              </a:lnSpc>
              <a:spcBef>
                <a:spcPts val="1000"/>
              </a:spcBef>
              <a:buClr>
                <a:schemeClr val="accent4"/>
              </a:buClr>
              <a:buSzPct val="90000"/>
              <a:buFont typeface="System Font Regular"/>
              <a:buChar char="➤"/>
              <a:defRPr sz="3200" kern="1200">
                <a:solidFill>
                  <a:schemeClr val="tx1"/>
                </a:solidFill>
                <a:latin typeface="+mn-lt"/>
                <a:ea typeface="+mn-ea"/>
                <a:cs typeface="+mn-cs"/>
              </a:defRPr>
            </a:lvl1pPr>
            <a:lvl2pPr marL="685800" indent="-411480" algn="l" defTabSz="914400" rtl="0" eaLnBrk="1" latinLnBrk="0" hangingPunct="1">
              <a:lnSpc>
                <a:spcPct val="90000"/>
              </a:lnSpc>
              <a:spcBef>
                <a:spcPts val="500"/>
              </a:spcBef>
              <a:buClr>
                <a:schemeClr val="accent5">
                  <a:lumMod val="75000"/>
                </a:schemeClr>
              </a:buClr>
              <a:buSzPct val="90000"/>
              <a:buFont typeface="Zapf Dingbats"/>
              <a:buChar char="✦"/>
              <a:defRPr sz="2800" kern="1200">
                <a:solidFill>
                  <a:schemeClr val="tx1"/>
                </a:solidFill>
                <a:latin typeface="+mn-lt"/>
                <a:ea typeface="+mn-ea"/>
                <a:cs typeface="+mn-cs"/>
              </a:defRPr>
            </a:lvl2pPr>
            <a:lvl3pPr marL="1143000" indent="-411480" algn="l" defTabSz="914400" rtl="0" eaLnBrk="1" latinLnBrk="0" hangingPunct="1">
              <a:lnSpc>
                <a:spcPct val="90000"/>
              </a:lnSpc>
              <a:spcBef>
                <a:spcPts val="500"/>
              </a:spcBef>
              <a:buClr>
                <a:schemeClr val="accent2"/>
              </a:buClr>
              <a:buSzPct val="90000"/>
              <a:buFont typeface="Lucida Grande" panose="020B06000405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
                <a:srgbClr val="4E8542"/>
              </a:buClr>
              <a:buNone/>
            </a:pPr>
            <a:r>
              <a:rPr lang="en-US" sz="2400" b="1" dirty="0">
                <a:solidFill>
                  <a:prstClr val="black"/>
                </a:solidFill>
                <a:latin typeface="Calibri" panose="020F0502020204030204"/>
              </a:rPr>
              <a:t>What if tax information can’t be retrieved or individual’s situation isn’t eligible for FADDX</a:t>
            </a:r>
          </a:p>
        </p:txBody>
      </p:sp>
    </p:spTree>
    <p:extLst>
      <p:ext uri="{BB962C8B-B14F-4D97-AF65-F5344CB8AC3E}">
        <p14:creationId xmlns:p14="http://schemas.microsoft.com/office/powerpoint/2010/main" val="1884997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lstStyle/>
          <a:p>
            <a:r>
              <a:rPr lang="en-US" dirty="0"/>
              <a:t>Family Size</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2041591"/>
            <a:ext cx="3730092" cy="3873434"/>
          </a:xfrm>
        </p:spPr>
        <p:txBody>
          <a:bodyPr>
            <a:normAutofit/>
          </a:bodyPr>
          <a:lstStyle/>
          <a:p>
            <a:pPr marL="0" indent="0">
              <a:buNone/>
            </a:pPr>
            <a:r>
              <a:rPr lang="en-US" b="1" dirty="0"/>
              <a:t>Family size determined from individuals claimed on 2022 tax return </a:t>
            </a:r>
          </a:p>
          <a:p>
            <a:pPr lvl="1">
              <a:lnSpc>
                <a:spcPct val="100000"/>
              </a:lnSpc>
              <a:spcBef>
                <a:spcPts val="1350"/>
              </a:spcBef>
            </a:pPr>
            <a:r>
              <a:rPr lang="en-US" dirty="0"/>
              <a:t>Option provided to change family size if tax return doesn’t reflect current situation</a:t>
            </a:r>
          </a:p>
          <a:p>
            <a:pPr lvl="1">
              <a:lnSpc>
                <a:spcPct val="100000"/>
              </a:lnSpc>
              <a:spcBef>
                <a:spcPts val="1350"/>
              </a:spcBef>
            </a:pPr>
            <a:r>
              <a:rPr lang="en-US" dirty="0"/>
              <a:t>Tax return info is protected data &amp; not shown to the contributor</a:t>
            </a:r>
          </a:p>
        </p:txBody>
      </p:sp>
      <p:grpSp>
        <p:nvGrpSpPr>
          <p:cNvPr id="11" name="Group 10">
            <a:extLst>
              <a:ext uri="{FF2B5EF4-FFF2-40B4-BE49-F238E27FC236}">
                <a16:creationId xmlns:a16="http://schemas.microsoft.com/office/drawing/2014/main" id="{99EC086C-84D0-2C1E-7A0C-905F24A734BE}"/>
              </a:ext>
            </a:extLst>
          </p:cNvPr>
          <p:cNvGrpSpPr/>
          <p:nvPr/>
        </p:nvGrpSpPr>
        <p:grpSpPr>
          <a:xfrm>
            <a:off x="4044130" y="2298845"/>
            <a:ext cx="4945634" cy="3105756"/>
            <a:chOff x="5392173" y="1922126"/>
            <a:chExt cx="6594179" cy="4141008"/>
          </a:xfrm>
        </p:grpSpPr>
        <p:pic>
          <p:nvPicPr>
            <p:cNvPr id="9" name="Picture 8">
              <a:extLst>
                <a:ext uri="{FF2B5EF4-FFF2-40B4-BE49-F238E27FC236}">
                  <a16:creationId xmlns:a16="http://schemas.microsoft.com/office/drawing/2014/main" id="{33142A46-8F79-B034-5141-67150BD6046A}"/>
                </a:ext>
              </a:extLst>
            </p:cNvPr>
            <p:cNvPicPr>
              <a:picLocks noChangeAspect="1"/>
            </p:cNvPicPr>
            <p:nvPr/>
          </p:nvPicPr>
          <p:blipFill>
            <a:blip r:embed="rId3"/>
            <a:stretch>
              <a:fillRect/>
            </a:stretch>
          </p:blipFill>
          <p:spPr>
            <a:xfrm>
              <a:off x="5392173" y="1922126"/>
              <a:ext cx="6594179" cy="4141008"/>
            </a:xfrm>
            <a:prstGeom prst="rect">
              <a:avLst/>
            </a:prstGeom>
            <a:ln>
              <a:solidFill>
                <a:srgbClr val="FE7B1A"/>
              </a:solidFill>
            </a:ln>
          </p:spPr>
        </p:pic>
        <p:sp>
          <p:nvSpPr>
            <p:cNvPr id="10" name="Rectangle 9">
              <a:extLst>
                <a:ext uri="{FF2B5EF4-FFF2-40B4-BE49-F238E27FC236}">
                  <a16:creationId xmlns:a16="http://schemas.microsoft.com/office/drawing/2014/main" id="{6B96EFDE-135D-E010-7609-161DAD00B63A}"/>
                </a:ext>
              </a:extLst>
            </p:cNvPr>
            <p:cNvSpPr/>
            <p:nvPr/>
          </p:nvSpPr>
          <p:spPr>
            <a:xfrm>
              <a:off x="8280400" y="3790950"/>
              <a:ext cx="177800" cy="317500"/>
            </a:xfrm>
            <a:prstGeom prst="rect">
              <a:avLst/>
            </a:prstGeom>
            <a:solidFill>
              <a:srgbClr val="EC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500" dirty="0">
                  <a:solidFill>
                    <a:prstClr val="black"/>
                  </a:solidFill>
                  <a:latin typeface="Calibri" panose="020F0502020204030204"/>
                </a:rPr>
                <a:t>4</a:t>
              </a:r>
            </a:p>
          </p:txBody>
        </p:sp>
      </p:grpSp>
    </p:spTree>
    <p:extLst>
      <p:ext uri="{BB962C8B-B14F-4D97-AF65-F5344CB8AC3E}">
        <p14:creationId xmlns:p14="http://schemas.microsoft.com/office/powerpoint/2010/main" val="4193608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4B18635-BC32-32AD-3E93-38AA0DFAEEA9}"/>
              </a:ext>
            </a:extLst>
          </p:cNvPr>
          <p:cNvSpPr>
            <a:spLocks noGrp="1"/>
          </p:cNvSpPr>
          <p:nvPr>
            <p:ph sz="half" idx="1"/>
          </p:nvPr>
        </p:nvSpPr>
        <p:spPr>
          <a:xfrm>
            <a:off x="4689158" y="2042433"/>
            <a:ext cx="4350933" cy="3764044"/>
          </a:xfrm>
        </p:spPr>
        <p:txBody>
          <a:bodyPr vert="horz" lIns="68580" tIns="34290" rIns="68580" bIns="34290" rtlCol="0" anchor="t">
            <a:normAutofit/>
          </a:bodyPr>
          <a:lstStyle/>
          <a:p>
            <a:pPr marL="0" indent="0">
              <a:spcBef>
                <a:spcPts val="900"/>
              </a:spcBef>
              <a:buNone/>
            </a:pPr>
            <a:r>
              <a:rPr lang="en-US" b="1" dirty="0"/>
              <a:t>No impact on the FAFSA</a:t>
            </a:r>
          </a:p>
          <a:p>
            <a:pPr marL="600075" lvl="1" indent="-257175">
              <a:spcBef>
                <a:spcPts val="1350"/>
              </a:spcBef>
              <a:spcAft>
                <a:spcPts val="450"/>
              </a:spcAft>
              <a:buClr>
                <a:schemeClr val="tx1">
                  <a:lumMod val="75000"/>
                </a:schemeClr>
              </a:buClr>
            </a:pPr>
            <a:r>
              <a:rPr lang="en-US" sz="2400" dirty="0"/>
              <a:t>Question is asked on the FAFSA, but its not used in the SAI calculation</a:t>
            </a:r>
          </a:p>
          <a:p>
            <a:pPr marL="600075" lvl="1" indent="-257175">
              <a:spcBef>
                <a:spcPts val="1350"/>
              </a:spcBef>
              <a:spcAft>
                <a:spcPts val="450"/>
              </a:spcAft>
              <a:buClr>
                <a:schemeClr val="tx1">
                  <a:lumMod val="75000"/>
                </a:schemeClr>
              </a:buClr>
            </a:pPr>
            <a:r>
              <a:rPr lang="en-US" sz="2400" dirty="0"/>
              <a:t>Schools may elect to consider a family’s situation on a case-by-case basis, but this is an individual college’s decision.</a:t>
            </a:r>
          </a:p>
        </p:txBody>
      </p:sp>
      <p:pic>
        <p:nvPicPr>
          <p:cNvPr id="3" name="Picture 2">
            <a:extLst>
              <a:ext uri="{FF2B5EF4-FFF2-40B4-BE49-F238E27FC236}">
                <a16:creationId xmlns:a16="http://schemas.microsoft.com/office/drawing/2014/main" id="{DFD6A5F2-FA83-E4E9-B56A-47C647873B68}"/>
              </a:ext>
            </a:extLst>
          </p:cNvPr>
          <p:cNvPicPr>
            <a:picLocks noChangeAspect="1"/>
          </p:cNvPicPr>
          <p:nvPr/>
        </p:nvPicPr>
        <p:blipFill>
          <a:blip r:embed="rId3"/>
          <a:srcRect l="22935" r="22935"/>
          <a:stretch/>
        </p:blipFill>
        <p:spPr>
          <a:xfrm>
            <a:off x="0" y="858022"/>
            <a:ext cx="4585265" cy="4764805"/>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2" name="Title 1">
            <a:extLst>
              <a:ext uri="{FF2B5EF4-FFF2-40B4-BE49-F238E27FC236}">
                <a16:creationId xmlns:a16="http://schemas.microsoft.com/office/drawing/2014/main" id="{A1CDF216-4768-6449-A112-901BB77102CE}"/>
              </a:ext>
            </a:extLst>
          </p:cNvPr>
          <p:cNvSpPr>
            <a:spLocks noGrp="1"/>
          </p:cNvSpPr>
          <p:nvPr>
            <p:ph type="title"/>
          </p:nvPr>
        </p:nvSpPr>
        <p:spPr>
          <a:xfrm>
            <a:off x="4343400" y="372490"/>
            <a:ext cx="3509270" cy="679033"/>
          </a:xfrm>
        </p:spPr>
        <p:txBody>
          <a:bodyPr vert="horz" lIns="68580" tIns="34290" rIns="68580" bIns="34290" rtlCol="0" anchor="ctr">
            <a:normAutofit/>
          </a:bodyPr>
          <a:lstStyle/>
          <a:p>
            <a:r>
              <a:rPr lang="en-US" dirty="0">
                <a:latin typeface="+mn-lt"/>
              </a:rPr>
              <a:t>Number in College</a:t>
            </a:r>
          </a:p>
        </p:txBody>
      </p:sp>
    </p:spTree>
    <p:extLst>
      <p:ext uri="{BB962C8B-B14F-4D97-AF65-F5344CB8AC3E}">
        <p14:creationId xmlns:p14="http://schemas.microsoft.com/office/powerpoint/2010/main" val="2716759545"/>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defRPr/>
            </a:pPr>
            <a:r>
              <a:rPr lang="en-US" dirty="0"/>
              <a:t>Parent Financial Information</a:t>
            </a:r>
          </a:p>
        </p:txBody>
      </p:sp>
      <p:sp>
        <p:nvSpPr>
          <p:cNvPr id="35843" name="Rectangle 3"/>
          <p:cNvSpPr>
            <a:spLocks noGrp="1" noChangeArrowheads="1"/>
          </p:cNvSpPr>
          <p:nvPr>
            <p:ph type="body" idx="1"/>
          </p:nvPr>
        </p:nvSpPr>
        <p:spPr/>
        <p:txBody>
          <a:bodyPr>
            <a:normAutofit fontScale="85000" lnSpcReduction="20000"/>
          </a:bodyPr>
          <a:lstStyle/>
          <a:p>
            <a:pPr>
              <a:spcBef>
                <a:spcPts val="2400"/>
              </a:spcBef>
              <a:defRPr/>
            </a:pPr>
            <a:r>
              <a:rPr lang="en-US" dirty="0">
                <a:latin typeface="Arial" panose="020B0604020202020204" pitchFamily="34" charset="0"/>
                <a:cs typeface="Arial" panose="020B0604020202020204" pitchFamily="34" charset="0"/>
              </a:rPr>
              <a:t>Receipt of means-tested federal benefits in the previous two years</a:t>
            </a:r>
          </a:p>
          <a:p>
            <a:pPr>
              <a:spcBef>
                <a:spcPts val="2400"/>
              </a:spcBef>
              <a:defRPr/>
            </a:pPr>
            <a:r>
              <a:rPr lang="en-US" dirty="0">
                <a:latin typeface="Arial" panose="020B0604020202020204" pitchFamily="34" charset="0"/>
                <a:cs typeface="Arial" panose="020B0604020202020204" pitchFamily="34" charset="0"/>
              </a:rPr>
              <a:t>Tax filing status</a:t>
            </a:r>
          </a:p>
          <a:p>
            <a:pPr>
              <a:spcBef>
                <a:spcPts val="2400"/>
              </a:spcBef>
              <a:defRPr/>
            </a:pPr>
            <a:r>
              <a:rPr lang="en-US" dirty="0">
                <a:latin typeface="Arial" panose="020B0604020202020204" pitchFamily="34" charset="0"/>
                <a:cs typeface="Arial" panose="020B0604020202020204" pitchFamily="34" charset="0"/>
              </a:rPr>
              <a:t>Family size and number in college</a:t>
            </a:r>
          </a:p>
          <a:p>
            <a:pPr>
              <a:spcBef>
                <a:spcPts val="2400"/>
              </a:spcBef>
              <a:defRPr/>
            </a:pPr>
            <a:r>
              <a:rPr lang="en-US" dirty="0">
                <a:latin typeface="Arial" panose="020B0604020202020204" pitchFamily="34" charset="0"/>
                <a:cs typeface="Arial" panose="020B0604020202020204" pitchFamily="34" charset="0"/>
              </a:rPr>
              <a:t>Tax return information </a:t>
            </a:r>
          </a:p>
          <a:p>
            <a:pPr lvl="1">
              <a:spcBef>
                <a:spcPts val="2400"/>
              </a:spcBef>
              <a:defRPr/>
            </a:pPr>
            <a:r>
              <a:rPr lang="en-US" dirty="0">
                <a:latin typeface="Arial" panose="020B0604020202020204" pitchFamily="34" charset="0"/>
                <a:cs typeface="Arial" panose="020B0604020202020204" pitchFamily="34" charset="0"/>
              </a:rPr>
              <a:t>Minimal questions if FTI transferred from IRS </a:t>
            </a:r>
          </a:p>
          <a:p>
            <a:pPr eaLnBrk="1" hangingPunct="1">
              <a:spcBef>
                <a:spcPts val="2400"/>
              </a:spcBef>
              <a:buClr>
                <a:srgbClr val="005B99"/>
              </a:buClr>
              <a:defRPr/>
            </a:pPr>
            <a:r>
              <a:rPr lang="en-US" dirty="0">
                <a:latin typeface="Arial" panose="020B0604020202020204" pitchFamily="34" charset="0"/>
                <a:cs typeface="Arial" panose="020B0604020202020204" pitchFamily="34" charset="0"/>
              </a:rPr>
              <a:t>Assets</a:t>
            </a:r>
          </a:p>
          <a:p>
            <a:pPr eaLnBrk="1" hangingPunct="1">
              <a:spcBef>
                <a:spcPts val="2400"/>
              </a:spcBef>
              <a:buClr>
                <a:srgbClr val="005B99"/>
              </a:buClr>
              <a:defRPr/>
            </a:pPr>
            <a:r>
              <a:rPr lang="en-US" dirty="0">
                <a:latin typeface="Arial" panose="020B0604020202020204" pitchFamily="34" charset="0"/>
                <a:cs typeface="Arial" panose="020B0604020202020204" pitchFamily="34" charset="0"/>
              </a:rPr>
              <a:t>Other parent information</a:t>
            </a:r>
          </a:p>
          <a:p>
            <a:pPr eaLnBrk="1" hangingPunct="1">
              <a:spcBef>
                <a:spcPts val="3000"/>
              </a:spcBef>
              <a:buFontTx/>
              <a:buNone/>
              <a:defRPr/>
            </a:pPr>
            <a:endParaRPr lang="en-US" dirty="0"/>
          </a:p>
        </p:txBody>
      </p:sp>
    </p:spTree>
    <p:extLst>
      <p:ext uri="{BB962C8B-B14F-4D97-AF65-F5344CB8AC3E}">
        <p14:creationId xmlns:p14="http://schemas.microsoft.com/office/powerpoint/2010/main" val="1350657443"/>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Parent Section Completion</a:t>
            </a:r>
          </a:p>
        </p:txBody>
      </p:sp>
      <p:sp>
        <p:nvSpPr>
          <p:cNvPr id="89090" name="Rectangle 3"/>
          <p:cNvSpPr>
            <a:spLocks noGrp="1" noChangeArrowheads="1"/>
          </p:cNvSpPr>
          <p:nvPr>
            <p:ph sz="half" idx="1"/>
          </p:nvPr>
        </p:nvSpPr>
        <p:spPr>
          <a:xfrm>
            <a:off x="381000" y="1371600"/>
            <a:ext cx="3886200" cy="4525963"/>
          </a:xfrm>
        </p:spPr>
        <p:txBody>
          <a:bodyPr/>
          <a:lstStyle/>
          <a:p>
            <a:pPr eaLnBrk="1" hangingPunct="1">
              <a:lnSpc>
                <a:spcPct val="95000"/>
              </a:lnSpc>
              <a:spcBef>
                <a:spcPct val="40000"/>
              </a:spcBef>
              <a:buClr>
                <a:srgbClr val="005B99"/>
              </a:buClr>
            </a:pPr>
            <a:r>
              <a:rPr lang="en-US" dirty="0">
                <a:latin typeface="Arial" panose="020B0604020202020204" pitchFamily="34" charset="0"/>
                <a:cs typeface="Arial" panose="020B0604020202020204" pitchFamily="34" charset="0"/>
              </a:rPr>
              <a:t>Review of information </a:t>
            </a:r>
          </a:p>
          <a:p>
            <a:pPr eaLnBrk="1" hangingPunct="1">
              <a:lnSpc>
                <a:spcPct val="95000"/>
              </a:lnSpc>
              <a:spcBef>
                <a:spcPct val="40000"/>
              </a:spcBef>
              <a:buClr>
                <a:srgbClr val="005B99"/>
              </a:buClr>
            </a:pPr>
            <a:r>
              <a:rPr lang="en-US" dirty="0">
                <a:latin typeface="Arial" panose="020B0604020202020204" pitchFamily="34" charset="0"/>
                <a:cs typeface="Arial" panose="020B0604020202020204" pitchFamily="34" charset="0"/>
              </a:rPr>
              <a:t>Signature and submission of FAFSA</a:t>
            </a:r>
          </a:p>
        </p:txBody>
      </p:sp>
      <p:pic>
        <p:nvPicPr>
          <p:cNvPr id="3" name="Picture 2">
            <a:extLst>
              <a:ext uri="{FF2B5EF4-FFF2-40B4-BE49-F238E27FC236}">
                <a16:creationId xmlns:a16="http://schemas.microsoft.com/office/drawing/2014/main" id="{95A0F269-2F62-7FEC-09BE-41FD62C65CA6}"/>
              </a:ext>
            </a:extLst>
          </p:cNvPr>
          <p:cNvPicPr>
            <a:picLocks noChangeAspect="1"/>
          </p:cNvPicPr>
          <p:nvPr/>
        </p:nvPicPr>
        <p:blipFill>
          <a:blip r:embed="rId3"/>
          <a:stretch>
            <a:fillRect/>
          </a:stretch>
        </p:blipFill>
        <p:spPr>
          <a:xfrm>
            <a:off x="3657600" y="1459267"/>
            <a:ext cx="4908673" cy="4075370"/>
          </a:xfrm>
          <a:prstGeom prst="rect">
            <a:avLst/>
          </a:prstGeom>
          <a:ln w="22225">
            <a:solidFill>
              <a:srgbClr val="004E7D"/>
            </a:solidFill>
          </a:ln>
        </p:spPr>
      </p:pic>
    </p:spTree>
    <p:extLst>
      <p:ext uri="{BB962C8B-B14F-4D97-AF65-F5344CB8AC3E}">
        <p14:creationId xmlns:p14="http://schemas.microsoft.com/office/powerpoint/2010/main" val="3399444600"/>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normAutofit/>
          </a:bodyPr>
          <a:lstStyle/>
          <a:p>
            <a:r>
              <a:rPr lang="en-US" dirty="0"/>
              <a:t>Miscellaneous Notes</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2127316"/>
            <a:ext cx="8559095" cy="3702227"/>
          </a:xfrm>
        </p:spPr>
        <p:txBody>
          <a:bodyPr>
            <a:normAutofit fontScale="85000" lnSpcReduction="20000"/>
          </a:bodyPr>
          <a:lstStyle/>
          <a:p>
            <a:pPr>
              <a:spcBef>
                <a:spcPts val="450"/>
              </a:spcBef>
            </a:pPr>
            <a:r>
              <a:rPr lang="en-US" dirty="0"/>
              <a:t>Each contributor signs &amp; submits their section. Last contributor to complete also submits the FAFSA form.</a:t>
            </a:r>
          </a:p>
          <a:p>
            <a:pPr lvl="1">
              <a:spcBef>
                <a:spcPts val="450"/>
              </a:spcBef>
            </a:pPr>
            <a:r>
              <a:rPr lang="en-US" dirty="0"/>
              <a:t>Student receives an email when form complete &amp; submitted</a:t>
            </a:r>
          </a:p>
          <a:p>
            <a:pPr>
              <a:spcBef>
                <a:spcPts val="1350"/>
              </a:spcBef>
            </a:pPr>
            <a:r>
              <a:rPr lang="en-US" dirty="0"/>
              <a:t>Student can track their application status on the studentaid.gov dashboard under “My Activity” area.</a:t>
            </a:r>
          </a:p>
          <a:p>
            <a:pPr>
              <a:spcBef>
                <a:spcPts val="1350"/>
              </a:spcBef>
            </a:pPr>
            <a:r>
              <a:rPr lang="en-US" dirty="0"/>
              <a:t>Contributors can only see their submitted info, unless it is the student, who can see all info.</a:t>
            </a:r>
          </a:p>
          <a:p>
            <a:pPr lvl="1">
              <a:spcBef>
                <a:spcPts val="450"/>
              </a:spcBef>
            </a:pPr>
            <a:r>
              <a:rPr lang="en-US" dirty="0"/>
              <a:t>Data transferred from IRS is protected and no contributor can view it.</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ISFAA.org</a:t>
            </a:r>
            <a:endParaRPr lang="en-US" dirty="0"/>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54E08-83A7-0B42-9751-742E0DC3DCF6}" type="slidenum">
              <a:rPr lang="en-US" smtClean="0"/>
              <a:pPr/>
              <a:t>48</a:t>
            </a:fld>
            <a:endParaRPr lang="en-US" dirty="0"/>
          </a:p>
        </p:txBody>
      </p:sp>
    </p:spTree>
    <p:extLst>
      <p:ext uri="{BB962C8B-B14F-4D97-AF65-F5344CB8AC3E}">
        <p14:creationId xmlns:p14="http://schemas.microsoft.com/office/powerpoint/2010/main" val="1149123987"/>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normAutofit/>
          </a:bodyPr>
          <a:lstStyle/>
          <a:p>
            <a:r>
              <a:rPr lang="en-US" dirty="0"/>
              <a:t>Student Confirmation Page Sample</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ISFAA.org</a:t>
            </a:r>
            <a:endParaRPr lang="en-US" dirty="0"/>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54E08-83A7-0B42-9751-742E0DC3DCF6}" type="slidenum">
              <a:rPr lang="en-US" smtClean="0"/>
              <a:pPr/>
              <a:t>49</a:t>
            </a:fld>
            <a:endParaRPr lang="en-US" dirty="0"/>
          </a:p>
        </p:txBody>
      </p:sp>
      <p:pic>
        <p:nvPicPr>
          <p:cNvPr id="7" name="Picture 6">
            <a:extLst>
              <a:ext uri="{FF2B5EF4-FFF2-40B4-BE49-F238E27FC236}">
                <a16:creationId xmlns:a16="http://schemas.microsoft.com/office/drawing/2014/main" id="{69382D04-C370-1885-227A-F58AB51ED5AA}"/>
              </a:ext>
            </a:extLst>
          </p:cNvPr>
          <p:cNvPicPr>
            <a:picLocks noChangeAspect="1"/>
          </p:cNvPicPr>
          <p:nvPr/>
        </p:nvPicPr>
        <p:blipFill>
          <a:blip r:embed="rId3"/>
          <a:stretch>
            <a:fillRect/>
          </a:stretch>
        </p:blipFill>
        <p:spPr>
          <a:xfrm>
            <a:off x="1057424" y="2001796"/>
            <a:ext cx="7029152" cy="3622717"/>
          </a:xfrm>
          <a:prstGeom prst="rect">
            <a:avLst/>
          </a:prstGeom>
        </p:spPr>
      </p:pic>
    </p:spTree>
    <p:extLst>
      <p:ext uri="{BB962C8B-B14F-4D97-AF65-F5344CB8AC3E}">
        <p14:creationId xmlns:p14="http://schemas.microsoft.com/office/powerpoint/2010/main" val="2116420704"/>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216-4768-6449-A112-901BB77102CE}"/>
              </a:ext>
            </a:extLst>
          </p:cNvPr>
          <p:cNvSpPr>
            <a:spLocks noGrp="1"/>
          </p:cNvSpPr>
          <p:nvPr>
            <p:ph type="title"/>
          </p:nvPr>
        </p:nvSpPr>
        <p:spPr/>
        <p:txBody>
          <a:bodyPr>
            <a:normAutofit/>
          </a:bodyPr>
          <a:lstStyle/>
          <a:p>
            <a:r>
              <a:rPr lang="en-US" dirty="0"/>
              <a:t>EFC to SAI</a:t>
            </a:r>
          </a:p>
        </p:txBody>
      </p:sp>
      <p:sp>
        <p:nvSpPr>
          <p:cNvPr id="7" name="Slide Number Placeholder 6">
            <a:extLst>
              <a:ext uri="{FF2B5EF4-FFF2-40B4-BE49-F238E27FC236}">
                <a16:creationId xmlns:a16="http://schemas.microsoft.com/office/drawing/2014/main" id="{13E36D99-753C-E343-9E74-6075E877B0C2}"/>
              </a:ext>
            </a:extLst>
          </p:cNvPr>
          <p:cNvSpPr>
            <a:spLocks noGrp="1"/>
          </p:cNvSpPr>
          <p:nvPr>
            <p:ph type="sldNum" sz="quarter" idx="12"/>
          </p:nvPr>
        </p:nvSpPr>
        <p:spPr/>
        <p:txBody>
          <a:bodyPr/>
          <a:lstStyle/>
          <a:p>
            <a:pPr defTabSz="685800"/>
            <a:fld id="{DAF54E08-83A7-0B42-9751-742E0DC3DCF6}" type="slidenum">
              <a:rPr lang="en-US">
                <a:solidFill>
                  <a:prstClr val="black">
                    <a:tint val="75000"/>
                  </a:prstClr>
                </a:solidFill>
                <a:latin typeface="Calibri" panose="020F0502020204030204"/>
              </a:rPr>
              <a:pPr defTabSz="685800"/>
              <a:t>5</a:t>
            </a:fld>
            <a:endParaRPr lang="en-US" dirty="0">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01223C82-3879-884F-A4EB-CB69A7CB2123}"/>
              </a:ext>
            </a:extLst>
          </p:cNvPr>
          <p:cNvSpPr>
            <a:spLocks noGrp="1"/>
          </p:cNvSpPr>
          <p:nvPr>
            <p:ph type="ftr" sz="quarter" idx="11"/>
          </p:nvPr>
        </p:nvSpPr>
        <p:spPr>
          <a:xfrm>
            <a:off x="6210301" y="5622828"/>
            <a:ext cx="1888671" cy="273844"/>
          </a:xfrm>
        </p:spPr>
        <p:txBody>
          <a:bodyPr/>
          <a:lstStyle/>
          <a:p>
            <a:pPr algn="r" defTabSz="685800"/>
            <a:endParaRPr lang="en-US" dirty="0">
              <a:solidFill>
                <a:prstClr val="black">
                  <a:tint val="75000"/>
                </a:prstClr>
              </a:solidFill>
              <a:latin typeface="Calibri" panose="020F0502020204030204"/>
            </a:endParaRPr>
          </a:p>
        </p:txBody>
      </p:sp>
      <p:graphicFrame>
        <p:nvGraphicFramePr>
          <p:cNvPr id="10" name="Content Placeholder 1">
            <a:extLst>
              <a:ext uri="{FF2B5EF4-FFF2-40B4-BE49-F238E27FC236}">
                <a16:creationId xmlns:a16="http://schemas.microsoft.com/office/drawing/2014/main" id="{9A85F7F4-39F4-8380-EA6F-AEC7CF8ECD16}"/>
              </a:ext>
            </a:extLst>
          </p:cNvPr>
          <p:cNvGraphicFramePr>
            <a:graphicFrameLocks noGrp="1"/>
          </p:cNvGraphicFramePr>
          <p:nvPr>
            <p:ph idx="1"/>
            <p:extLst>
              <p:ext uri="{D42A27DB-BD31-4B8C-83A1-F6EECF244321}">
                <p14:modId xmlns:p14="http://schemas.microsoft.com/office/powerpoint/2010/main" val="1668102759"/>
              </p:ext>
            </p:extLst>
          </p:nvPr>
        </p:nvGraphicFramePr>
        <p:xfrm>
          <a:off x="-314543" y="1524000"/>
          <a:ext cx="5674319" cy="3693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C1CC1BB-6597-0A33-D4ED-1421271D2A21}"/>
              </a:ext>
            </a:extLst>
          </p:cNvPr>
          <p:cNvGraphicFramePr/>
          <p:nvPr/>
        </p:nvGraphicFramePr>
        <p:xfrm>
          <a:off x="4333010" y="1982782"/>
          <a:ext cx="5357703" cy="35718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BB464AC-932D-04A9-C194-0CC7244B2732}"/>
              </a:ext>
            </a:extLst>
          </p:cNvPr>
          <p:cNvSpPr txBox="1"/>
          <p:nvPr/>
        </p:nvSpPr>
        <p:spPr>
          <a:xfrm>
            <a:off x="227718" y="5366000"/>
            <a:ext cx="6110737" cy="369332"/>
          </a:xfrm>
          <a:prstGeom prst="rect">
            <a:avLst/>
          </a:prstGeom>
          <a:noFill/>
        </p:spPr>
        <p:txBody>
          <a:bodyPr wrap="square" rtlCol="0">
            <a:spAutoFit/>
          </a:bodyPr>
          <a:lstStyle/>
          <a:p>
            <a:pPr defTabSz="685800"/>
            <a:r>
              <a:rPr lang="en-US" dirty="0">
                <a:solidFill>
                  <a:prstClr val="black"/>
                </a:solidFill>
                <a:latin typeface="Calibri" panose="020F0502020204030204"/>
              </a:rPr>
              <a:t>Index used by the college to determine the financial aid offer</a:t>
            </a:r>
          </a:p>
        </p:txBody>
      </p:sp>
    </p:spTree>
    <p:extLst>
      <p:ext uri="{BB962C8B-B14F-4D97-AF65-F5344CB8AC3E}">
        <p14:creationId xmlns:p14="http://schemas.microsoft.com/office/powerpoint/2010/main" val="1744589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1E7-6065-E095-31DD-86EFF74DF7D5}"/>
              </a:ext>
            </a:extLst>
          </p:cNvPr>
          <p:cNvSpPr>
            <a:spLocks noGrp="1"/>
          </p:cNvSpPr>
          <p:nvPr>
            <p:ph type="title"/>
          </p:nvPr>
        </p:nvSpPr>
        <p:spPr/>
        <p:txBody>
          <a:bodyPr>
            <a:normAutofit/>
          </a:bodyPr>
          <a:lstStyle/>
          <a:p>
            <a:r>
              <a:rPr lang="en-US" dirty="0"/>
              <a:t>Miscellaneous Notes</a:t>
            </a:r>
          </a:p>
        </p:txBody>
      </p:sp>
      <p:sp>
        <p:nvSpPr>
          <p:cNvPr id="3" name="Content Placeholder 2">
            <a:extLst>
              <a:ext uri="{FF2B5EF4-FFF2-40B4-BE49-F238E27FC236}">
                <a16:creationId xmlns:a16="http://schemas.microsoft.com/office/drawing/2014/main" id="{2ED04DF6-4E91-F377-9EF8-320C2A69112D}"/>
              </a:ext>
            </a:extLst>
          </p:cNvPr>
          <p:cNvSpPr>
            <a:spLocks noGrp="1"/>
          </p:cNvSpPr>
          <p:nvPr>
            <p:ph idx="1"/>
          </p:nvPr>
        </p:nvSpPr>
        <p:spPr>
          <a:xfrm>
            <a:off x="227718" y="2127316"/>
            <a:ext cx="8559095" cy="3702227"/>
          </a:xfrm>
        </p:spPr>
        <p:txBody>
          <a:bodyPr>
            <a:normAutofit fontScale="77500" lnSpcReduction="20000"/>
          </a:bodyPr>
          <a:lstStyle/>
          <a:p>
            <a:r>
              <a:rPr lang="en-US" dirty="0"/>
              <a:t>Students can list up to 20 schools to receive their FAFSA data</a:t>
            </a:r>
          </a:p>
          <a:p>
            <a:pPr>
              <a:spcBef>
                <a:spcPts val="1350"/>
              </a:spcBef>
            </a:pPr>
            <a:r>
              <a:rPr lang="en-US" dirty="0"/>
              <a:t>Colleges/Universities required to inform students of opportunities, the process, &amp; required documentation for:</a:t>
            </a:r>
          </a:p>
          <a:p>
            <a:pPr lvl="1">
              <a:spcBef>
                <a:spcPts val="1350"/>
              </a:spcBef>
            </a:pPr>
            <a:r>
              <a:rPr lang="en-US" u="sng" dirty="0"/>
              <a:t>Special circumstances </a:t>
            </a:r>
            <a:r>
              <a:rPr lang="en-US" dirty="0"/>
              <a:t>– situations that potentially justify a change to the FAFSA</a:t>
            </a:r>
          </a:p>
          <a:p>
            <a:pPr lvl="1">
              <a:spcBef>
                <a:spcPts val="450"/>
              </a:spcBef>
            </a:pPr>
            <a:r>
              <a:rPr lang="en-US" u="sng" dirty="0"/>
              <a:t>Unusual circumstances</a:t>
            </a:r>
            <a:r>
              <a:rPr lang="en-US" dirty="0"/>
              <a:t> – conditions that potentially change the student’s dependency status</a:t>
            </a:r>
          </a:p>
          <a:p>
            <a:pPr lvl="2">
              <a:spcBef>
                <a:spcPts val="450"/>
              </a:spcBef>
            </a:pPr>
            <a:r>
              <a:rPr lang="en-US" dirty="0"/>
              <a:t>Independent determination carries forward to subsequent years unless there is reason to believe the situation has again changed.</a:t>
            </a:r>
          </a:p>
        </p:txBody>
      </p:sp>
      <p:sp>
        <p:nvSpPr>
          <p:cNvPr id="4" name="Footer Placeholder 3">
            <a:extLst>
              <a:ext uri="{FF2B5EF4-FFF2-40B4-BE49-F238E27FC236}">
                <a16:creationId xmlns:a16="http://schemas.microsoft.com/office/drawing/2014/main" id="{D9C75B1C-F442-75A9-294E-F09358DBF55B}"/>
              </a:ext>
            </a:extLst>
          </p:cNvPr>
          <p:cNvSpPr>
            <a:spLocks noGrp="1"/>
          </p:cNvSpPr>
          <p:nvPr>
            <p:ph type="ftr" sz="quarter" idx="11"/>
          </p:nvPr>
        </p:nvSpPr>
        <p:spPr>
          <a:xfrm>
            <a:off x="8280400" y="6354103"/>
            <a:ext cx="24954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ISFAA.org</a:t>
            </a:r>
            <a:endParaRPr lang="en-US" dirty="0"/>
          </a:p>
        </p:txBody>
      </p:sp>
      <p:sp>
        <p:nvSpPr>
          <p:cNvPr id="5" name="Slide Number Placeholder 4">
            <a:extLst>
              <a:ext uri="{FF2B5EF4-FFF2-40B4-BE49-F238E27FC236}">
                <a16:creationId xmlns:a16="http://schemas.microsoft.com/office/drawing/2014/main" id="{93B5A386-4D62-ECD6-DC4B-1B6A21665B09}"/>
              </a:ext>
            </a:extLst>
          </p:cNvPr>
          <p:cNvSpPr>
            <a:spLocks noGrp="1"/>
          </p:cNvSpPr>
          <p:nvPr>
            <p:ph type="sldNum" sz="quarter" idx="12"/>
          </p:nvPr>
        </p:nvSpPr>
        <p:spPr>
          <a:xfrm>
            <a:off x="10920995" y="6356350"/>
            <a:ext cx="577948"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F54E08-83A7-0B42-9751-742E0DC3DCF6}" type="slidenum">
              <a:rPr lang="en-US" smtClean="0"/>
              <a:pPr/>
              <a:t>50</a:t>
            </a:fld>
            <a:endParaRPr lang="en-US" dirty="0"/>
          </a:p>
        </p:txBody>
      </p:sp>
    </p:spTree>
    <p:extLst>
      <p:ext uri="{BB962C8B-B14F-4D97-AF65-F5344CB8AC3E}">
        <p14:creationId xmlns:p14="http://schemas.microsoft.com/office/powerpoint/2010/main" val="355645636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F7405-C7ED-3AC1-EFF2-BE6AD1E6131A}"/>
              </a:ext>
            </a:extLst>
          </p:cNvPr>
          <p:cNvSpPr>
            <a:spLocks noGrp="1"/>
          </p:cNvSpPr>
          <p:nvPr>
            <p:ph idx="1"/>
          </p:nvPr>
        </p:nvSpPr>
        <p:spPr>
          <a:xfrm>
            <a:off x="152400" y="1295400"/>
            <a:ext cx="8991600" cy="4572000"/>
          </a:xfrm>
        </p:spPr>
        <p:txBody>
          <a:bodyPr>
            <a:normAutofit/>
          </a:bodyPr>
          <a:lstStyle/>
          <a:p>
            <a:r>
              <a:rPr lang="en-US" dirty="0">
                <a:latin typeface="Arial" panose="020B0604020202020204" pitchFamily="34" charset="0"/>
                <a:cs typeface="Arial" panose="020B0604020202020204" pitchFamily="34" charset="0"/>
              </a:rPr>
              <a:t>If independent student is married, spouse information is required as well </a:t>
            </a:r>
          </a:p>
          <a:p>
            <a:r>
              <a:rPr lang="en-US" dirty="0">
                <a:latin typeface="Arial" panose="020B0604020202020204" pitchFamily="34" charset="0"/>
                <a:cs typeface="Arial" panose="020B0604020202020204" pitchFamily="34" charset="0"/>
              </a:rPr>
              <a:t>Consent to transfer FTI from the IRS is required for ALL contributors </a:t>
            </a:r>
          </a:p>
          <a:p>
            <a:pPr lvl="1"/>
            <a:r>
              <a:rPr lang="en-US" dirty="0">
                <a:latin typeface="Arial" panose="020B0604020202020204" pitchFamily="34" charset="0"/>
                <a:cs typeface="Arial" panose="020B0604020202020204" pitchFamily="34" charset="0"/>
              </a:rPr>
              <a:t>Including student, student’s spouse (if applicable), parent, and other parent (if applicable) </a:t>
            </a:r>
          </a:p>
          <a:p>
            <a:r>
              <a:rPr lang="en-US" dirty="0">
                <a:latin typeface="Arial" panose="020B0604020202020204" pitchFamily="34" charset="0"/>
                <a:cs typeface="Arial" panose="020B0604020202020204" pitchFamily="34" charset="0"/>
              </a:rPr>
              <a:t>Students, parents, and preparers may start, complete, and submit a FAFSA</a:t>
            </a:r>
          </a:p>
        </p:txBody>
      </p:sp>
      <p:sp>
        <p:nvSpPr>
          <p:cNvPr id="3" name="Title 2">
            <a:extLst>
              <a:ext uri="{FF2B5EF4-FFF2-40B4-BE49-F238E27FC236}">
                <a16:creationId xmlns:a16="http://schemas.microsoft.com/office/drawing/2014/main" id="{DAA740D5-0E8C-D587-C08A-788456F3176B}"/>
              </a:ext>
            </a:extLst>
          </p:cNvPr>
          <p:cNvSpPr>
            <a:spLocks noGrp="1"/>
          </p:cNvSpPr>
          <p:nvPr>
            <p:ph type="title"/>
          </p:nvPr>
        </p:nvSpPr>
        <p:spPr/>
        <p:txBody>
          <a:bodyPr/>
          <a:lstStyle/>
          <a:p>
            <a:r>
              <a:rPr lang="en-US" dirty="0"/>
              <a:t>Other Considerations</a:t>
            </a:r>
          </a:p>
        </p:txBody>
      </p:sp>
    </p:spTree>
    <p:extLst>
      <p:ext uri="{BB962C8B-B14F-4D97-AF65-F5344CB8AC3E}">
        <p14:creationId xmlns:p14="http://schemas.microsoft.com/office/powerpoint/2010/main" val="427445016"/>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FAFSA </a:t>
            </a:r>
            <a:r>
              <a:rPr lang="en-US"/>
              <a:t>Processing Results</a:t>
            </a:r>
            <a:endParaRPr lang="en-US" dirty="0"/>
          </a:p>
        </p:txBody>
      </p:sp>
      <p:grpSp>
        <p:nvGrpSpPr>
          <p:cNvPr id="9" name="Group 8">
            <a:extLst>
              <a:ext uri="{FF2B5EF4-FFF2-40B4-BE49-F238E27FC236}">
                <a16:creationId xmlns:a16="http://schemas.microsoft.com/office/drawing/2014/main" id="{15289CD0-BEC4-4741-ADD2-02E2643FB189}"/>
              </a:ext>
            </a:extLst>
          </p:cNvPr>
          <p:cNvGrpSpPr/>
          <p:nvPr/>
        </p:nvGrpSpPr>
        <p:grpSpPr>
          <a:xfrm>
            <a:off x="2835631" y="1040360"/>
            <a:ext cx="4708169" cy="4322707"/>
            <a:chOff x="2557288" y="1040360"/>
            <a:chExt cx="4708169" cy="4322707"/>
          </a:xfrm>
        </p:grpSpPr>
        <p:grpSp>
          <p:nvGrpSpPr>
            <p:cNvPr id="8" name="Group 7">
              <a:extLst>
                <a:ext uri="{FF2B5EF4-FFF2-40B4-BE49-F238E27FC236}">
                  <a16:creationId xmlns:a16="http://schemas.microsoft.com/office/drawing/2014/main" id="{27E187BF-AFBA-4CE7-BD7C-E7E4DBA5CEE0}"/>
                </a:ext>
              </a:extLst>
            </p:cNvPr>
            <p:cNvGrpSpPr/>
            <p:nvPr/>
          </p:nvGrpSpPr>
          <p:grpSpPr>
            <a:xfrm>
              <a:off x="5482377" y="3625707"/>
              <a:ext cx="1737360" cy="1737360"/>
              <a:chOff x="5482377" y="3625707"/>
              <a:chExt cx="1737360" cy="1737360"/>
            </a:xfrm>
          </p:grpSpPr>
          <p:sp>
            <p:nvSpPr>
              <p:cNvPr id="22" name="Oval 21">
                <a:extLst>
                  <a:ext uri="{FF2B5EF4-FFF2-40B4-BE49-F238E27FC236}">
                    <a16:creationId xmlns:a16="http://schemas.microsoft.com/office/drawing/2014/main" id="{499733C8-8320-4CF0-8754-7D6D44F6E56D}"/>
                  </a:ext>
                </a:extLst>
              </p:cNvPr>
              <p:cNvSpPr>
                <a:spLocks noChangeAspect="1"/>
              </p:cNvSpPr>
              <p:nvPr/>
            </p:nvSpPr>
            <p:spPr>
              <a:xfrm>
                <a:off x="5482377" y="3625707"/>
                <a:ext cx="1737360" cy="1737360"/>
              </a:xfrm>
              <a:prstGeom prst="ellipse">
                <a:avLst/>
              </a:prstGeom>
              <a:solidFill>
                <a:srgbClr val="6DBE4B"/>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B9C1C6B-8288-437B-89FC-735ACF9DA1EB}"/>
                  </a:ext>
                </a:extLst>
              </p:cNvPr>
              <p:cNvSpPr txBox="1"/>
              <p:nvPr/>
            </p:nvSpPr>
            <p:spPr>
              <a:xfrm>
                <a:off x="5805576" y="4858143"/>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a:t>
                </a:r>
              </a:p>
            </p:txBody>
          </p:sp>
        </p:grpSp>
        <p:pic>
          <p:nvPicPr>
            <p:cNvPr id="6" name="Graphic 5">
              <a:extLst>
                <a:ext uri="{FF2B5EF4-FFF2-40B4-BE49-F238E27FC236}">
                  <a16:creationId xmlns:a16="http://schemas.microsoft.com/office/drawing/2014/main" id="{3C281BB1-61A6-4900-9B40-BFBD10A76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657" y="3429000"/>
              <a:ext cx="1828800" cy="1828800"/>
            </a:xfrm>
            <a:prstGeom prst="rect">
              <a:avLst/>
            </a:prstGeom>
          </p:spPr>
        </p:pic>
        <p:grpSp>
          <p:nvGrpSpPr>
            <p:cNvPr id="7" name="Group 6">
              <a:extLst>
                <a:ext uri="{FF2B5EF4-FFF2-40B4-BE49-F238E27FC236}">
                  <a16:creationId xmlns:a16="http://schemas.microsoft.com/office/drawing/2014/main" id="{52212643-4FCF-441E-B97F-97DEE8481EFF}"/>
                </a:ext>
              </a:extLst>
            </p:cNvPr>
            <p:cNvGrpSpPr/>
            <p:nvPr/>
          </p:nvGrpSpPr>
          <p:grpSpPr>
            <a:xfrm>
              <a:off x="2557288" y="1040360"/>
              <a:ext cx="2988116" cy="2653985"/>
              <a:chOff x="2557288" y="1040360"/>
              <a:chExt cx="2988116" cy="2653985"/>
            </a:xfrm>
          </p:grpSpPr>
          <p:grpSp>
            <p:nvGrpSpPr>
              <p:cNvPr id="5" name="Group 4">
                <a:extLst>
                  <a:ext uri="{FF2B5EF4-FFF2-40B4-BE49-F238E27FC236}">
                    <a16:creationId xmlns:a16="http://schemas.microsoft.com/office/drawing/2014/main" id="{1A3A350D-4CB5-45D2-8BD4-4D04C5485D1C}"/>
                  </a:ext>
                </a:extLst>
              </p:cNvPr>
              <p:cNvGrpSpPr/>
              <p:nvPr/>
            </p:nvGrpSpPr>
            <p:grpSpPr>
              <a:xfrm>
                <a:off x="3294635" y="1040360"/>
                <a:ext cx="1737360" cy="1801138"/>
                <a:chOff x="3294635" y="1040360"/>
                <a:chExt cx="1737360" cy="1801138"/>
              </a:xfrm>
            </p:grpSpPr>
            <p:grpSp>
              <p:nvGrpSpPr>
                <p:cNvPr id="4" name="Group 3">
                  <a:extLst>
                    <a:ext uri="{FF2B5EF4-FFF2-40B4-BE49-F238E27FC236}">
                      <a16:creationId xmlns:a16="http://schemas.microsoft.com/office/drawing/2014/main" id="{785088A1-495E-4EAB-A7F7-4E80DBD8BC04}"/>
                    </a:ext>
                  </a:extLst>
                </p:cNvPr>
                <p:cNvGrpSpPr/>
                <p:nvPr/>
              </p:nvGrpSpPr>
              <p:grpSpPr>
                <a:xfrm>
                  <a:off x="3294635" y="1104138"/>
                  <a:ext cx="1737360" cy="1737360"/>
                  <a:chOff x="3294635" y="1104138"/>
                  <a:chExt cx="1737360" cy="1737360"/>
                </a:xfrm>
              </p:grpSpPr>
              <p:sp>
                <p:nvSpPr>
                  <p:cNvPr id="20" name="Oval 19">
                    <a:extLst>
                      <a:ext uri="{FF2B5EF4-FFF2-40B4-BE49-F238E27FC236}">
                        <a16:creationId xmlns:a16="http://schemas.microsoft.com/office/drawing/2014/main" id="{7E4D7512-25FB-4B8A-8D06-70F4D612D5E1}"/>
                      </a:ext>
                    </a:extLst>
                  </p:cNvPr>
                  <p:cNvSpPr>
                    <a:spLocks noChangeAspect="1"/>
                  </p:cNvSpPr>
                  <p:nvPr/>
                </p:nvSpPr>
                <p:spPr>
                  <a:xfrm>
                    <a:off x="3294635" y="1104138"/>
                    <a:ext cx="1737360" cy="1737360"/>
                  </a:xfrm>
                  <a:prstGeom prst="ellipse">
                    <a:avLst/>
                  </a:prstGeom>
                  <a:solidFill>
                    <a:srgbClr val="6DBE4B"/>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D05D6F-D416-46DA-91BE-8B8C6CE55177}"/>
                      </a:ext>
                    </a:extLst>
                  </p:cNvPr>
                  <p:cNvSpPr txBox="1"/>
                  <p:nvPr/>
                </p:nvSpPr>
                <p:spPr>
                  <a:xfrm>
                    <a:off x="3839453" y="2415389"/>
                    <a:ext cx="6858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FPS</a:t>
                    </a:r>
                  </a:p>
                </p:txBody>
              </p:sp>
            </p:grpSp>
            <p:pic>
              <p:nvPicPr>
                <p:cNvPr id="12" name="Picture 11">
                  <a:extLst>
                    <a:ext uri="{FF2B5EF4-FFF2-40B4-BE49-F238E27FC236}">
                      <a16:creationId xmlns:a16="http://schemas.microsoft.com/office/drawing/2014/main" id="{876D393F-205B-4B48-B071-EFB8956A9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088" y="1040360"/>
                  <a:ext cx="1645920" cy="1645920"/>
                </a:xfrm>
                <a:prstGeom prst="rect">
                  <a:avLst/>
                </a:prstGeom>
              </p:spPr>
            </p:pic>
          </p:grpSp>
          <p:sp>
            <p:nvSpPr>
              <p:cNvPr id="13" name="Arrow: Right 12">
                <a:extLst>
                  <a:ext uri="{FF2B5EF4-FFF2-40B4-BE49-F238E27FC236}">
                    <a16:creationId xmlns:a16="http://schemas.microsoft.com/office/drawing/2014/main" id="{6843D1B6-ABDE-4998-9F0F-9FA10872153E}"/>
                  </a:ext>
                </a:extLst>
              </p:cNvPr>
              <p:cNvSpPr/>
              <p:nvPr/>
            </p:nvSpPr>
            <p:spPr>
              <a:xfrm rot="8184329">
                <a:off x="2557288" y="2912109"/>
                <a:ext cx="978408" cy="484632"/>
              </a:xfrm>
              <a:prstGeom prst="rightArrow">
                <a:avLst/>
              </a:prstGeom>
              <a:solidFill>
                <a:srgbClr val="6DBE4B"/>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6C5E6F0-48F0-4410-B620-2589FCA103CF}"/>
                  </a:ext>
                </a:extLst>
              </p:cNvPr>
              <p:cNvSpPr/>
              <p:nvPr/>
            </p:nvSpPr>
            <p:spPr>
              <a:xfrm rot="2961703">
                <a:off x="4813884" y="2962825"/>
                <a:ext cx="978408" cy="484632"/>
              </a:xfrm>
              <a:prstGeom prst="rightArrow">
                <a:avLst/>
              </a:prstGeom>
              <a:solidFill>
                <a:srgbClr val="6DBE4B"/>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866C3863-CC55-472B-B76A-A37127726F04}"/>
              </a:ext>
            </a:extLst>
          </p:cNvPr>
          <p:cNvGrpSpPr/>
          <p:nvPr/>
        </p:nvGrpSpPr>
        <p:grpSpPr>
          <a:xfrm>
            <a:off x="1484914" y="3536742"/>
            <a:ext cx="1737360" cy="1867869"/>
            <a:chOff x="1206571" y="3536742"/>
            <a:chExt cx="1737360" cy="1867869"/>
          </a:xfrm>
        </p:grpSpPr>
        <p:sp>
          <p:nvSpPr>
            <p:cNvPr id="21" name="Oval 20">
              <a:extLst>
                <a:ext uri="{FF2B5EF4-FFF2-40B4-BE49-F238E27FC236}">
                  <a16:creationId xmlns:a16="http://schemas.microsoft.com/office/drawing/2014/main" id="{FFE6DEF3-7E2F-4374-85E4-C39EA1F97307}"/>
                </a:ext>
              </a:extLst>
            </p:cNvPr>
            <p:cNvSpPr>
              <a:spLocks noChangeAspect="1"/>
            </p:cNvSpPr>
            <p:nvPr/>
          </p:nvSpPr>
          <p:spPr>
            <a:xfrm>
              <a:off x="1206571" y="3667251"/>
              <a:ext cx="1737360" cy="1737360"/>
            </a:xfrm>
            <a:prstGeom prst="ellipse">
              <a:avLst/>
            </a:prstGeom>
            <a:solidFill>
              <a:srgbClr val="6DBE4B"/>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B6A51AE-2757-4423-91FC-E3B11ECBC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3577" y="3536742"/>
              <a:ext cx="1554480" cy="1554480"/>
            </a:xfrm>
            <a:prstGeom prst="rect">
              <a:avLst/>
            </a:prstGeom>
          </p:spPr>
        </p:pic>
        <p:sp>
          <p:nvSpPr>
            <p:cNvPr id="16" name="TextBox 15">
              <a:extLst>
                <a:ext uri="{FF2B5EF4-FFF2-40B4-BE49-F238E27FC236}">
                  <a16:creationId xmlns:a16="http://schemas.microsoft.com/office/drawing/2014/main" id="{8A981705-558B-453A-9764-10FE9D4DE5B3}"/>
                </a:ext>
              </a:extLst>
            </p:cNvPr>
            <p:cNvSpPr txBox="1"/>
            <p:nvPr/>
          </p:nvSpPr>
          <p:spPr>
            <a:xfrm>
              <a:off x="1599343" y="4906556"/>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College</a:t>
              </a:r>
            </a:p>
          </p:txBody>
        </p:sp>
      </p:grpSp>
    </p:spTree>
    <p:extLst>
      <p:ext uri="{BB962C8B-B14F-4D97-AF65-F5344CB8AC3E}">
        <p14:creationId xmlns:p14="http://schemas.microsoft.com/office/powerpoint/2010/main" val="3765154677"/>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A46B27B-4F7E-C70E-81E1-AFBBE15AEAA7}"/>
              </a:ext>
            </a:extLst>
          </p:cNvPr>
          <p:cNvSpPr>
            <a:spLocks noGrp="1"/>
          </p:cNvSpPr>
          <p:nvPr>
            <p:ph idx="1"/>
          </p:nvPr>
        </p:nvSpPr>
        <p:spPr>
          <a:xfrm>
            <a:off x="152400" y="1143000"/>
            <a:ext cx="8839200" cy="4724400"/>
          </a:xfrm>
        </p:spPr>
        <p:txBody>
          <a:bodyPr>
            <a:normAutofit/>
          </a:bodyPr>
          <a:lstStyle/>
          <a:p>
            <a:r>
              <a:rPr lang="en-US" dirty="0">
                <a:latin typeface="Arial" panose="020B0604020202020204" pitchFamily="34" charset="0"/>
                <a:cs typeface="Arial" panose="020B0604020202020204" pitchFamily="34" charset="0"/>
              </a:rPr>
              <a:t>Four sections: </a:t>
            </a:r>
          </a:p>
          <a:p>
            <a:pPr lvl="1"/>
            <a:r>
              <a:rPr lang="en-US" dirty="0">
                <a:latin typeface="Arial" panose="020B0604020202020204" pitchFamily="34" charset="0"/>
                <a:cs typeface="Arial" panose="020B0604020202020204" pitchFamily="34" charset="0"/>
              </a:rPr>
              <a:t>Eligibility Overview</a:t>
            </a:r>
          </a:p>
          <a:p>
            <a:pPr lvl="1"/>
            <a:r>
              <a:rPr lang="en-US" dirty="0">
                <a:latin typeface="Arial" panose="020B0604020202020204" pitchFamily="34" charset="0"/>
                <a:cs typeface="Arial" panose="020B0604020202020204" pitchFamily="34" charset="0"/>
              </a:rPr>
              <a:t>FAFSA Form Answers</a:t>
            </a:r>
          </a:p>
          <a:p>
            <a:pPr lvl="1"/>
            <a:r>
              <a:rPr lang="en-US" dirty="0">
                <a:latin typeface="Arial" panose="020B0604020202020204" pitchFamily="34" charset="0"/>
                <a:cs typeface="Arial" panose="020B0604020202020204" pitchFamily="34" charset="0"/>
              </a:rPr>
              <a:t>School Information</a:t>
            </a:r>
          </a:p>
          <a:p>
            <a:pPr lvl="1"/>
            <a:r>
              <a:rPr lang="en-US" dirty="0">
                <a:latin typeface="Arial" panose="020B0604020202020204" pitchFamily="34" charset="0"/>
                <a:cs typeface="Arial" panose="020B0604020202020204" pitchFamily="34" charset="0"/>
              </a:rPr>
              <a:t>Next Steps </a:t>
            </a:r>
          </a:p>
          <a:p>
            <a:r>
              <a:rPr lang="en-US" dirty="0">
                <a:latin typeface="Arial" panose="020B0604020202020204" pitchFamily="34" charset="0"/>
                <a:cs typeface="Arial" panose="020B0604020202020204" pitchFamily="34" charset="0"/>
              </a:rPr>
              <a:t>Ability to print summary </a:t>
            </a:r>
          </a:p>
        </p:txBody>
      </p:sp>
      <p:sp>
        <p:nvSpPr>
          <p:cNvPr id="2" name="Title 1"/>
          <p:cNvSpPr>
            <a:spLocks noGrp="1"/>
          </p:cNvSpPr>
          <p:nvPr>
            <p:ph type="title"/>
          </p:nvPr>
        </p:nvSpPr>
        <p:spPr/>
        <p:txBody>
          <a:bodyPr>
            <a:noAutofit/>
          </a:bodyPr>
          <a:lstStyle/>
          <a:p>
            <a:r>
              <a:rPr lang="en-US" dirty="0"/>
              <a:t>FAFSA Submission Summary</a:t>
            </a:r>
          </a:p>
        </p:txBody>
      </p:sp>
      <p:cxnSp>
        <p:nvCxnSpPr>
          <p:cNvPr id="12" name="Straight Connector 11">
            <a:extLst>
              <a:ext uri="{FF2B5EF4-FFF2-40B4-BE49-F238E27FC236}">
                <a16:creationId xmlns:a16="http://schemas.microsoft.com/office/drawing/2014/main" id="{785DCC37-85F0-C068-E16E-FEA463EA586E}"/>
              </a:ext>
            </a:extLst>
          </p:cNvPr>
          <p:cNvCxnSpPr/>
          <p:nvPr/>
        </p:nvCxnSpPr>
        <p:spPr>
          <a:xfrm>
            <a:off x="685800" y="1676400"/>
            <a:ext cx="381000" cy="0"/>
          </a:xfrm>
          <a:prstGeom prst="line">
            <a:avLst/>
          </a:prstGeom>
          <a:ln w="8572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886B4EC-019D-3F0D-EF22-1F46F9794E32}"/>
              </a:ext>
            </a:extLst>
          </p:cNvPr>
          <p:cNvSpPr/>
          <p:nvPr/>
        </p:nvSpPr>
        <p:spPr>
          <a:xfrm>
            <a:off x="3962400" y="1295400"/>
            <a:ext cx="609600" cy="263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241DDE-25B8-C0A1-26CF-2AE72E167EAE}"/>
              </a:ext>
            </a:extLst>
          </p:cNvPr>
          <p:cNvPicPr>
            <a:picLocks noChangeAspect="1"/>
          </p:cNvPicPr>
          <p:nvPr/>
        </p:nvPicPr>
        <p:blipFill>
          <a:blip r:embed="rId2"/>
          <a:stretch>
            <a:fillRect/>
          </a:stretch>
        </p:blipFill>
        <p:spPr>
          <a:xfrm>
            <a:off x="1835009" y="4392734"/>
            <a:ext cx="5473981" cy="1320868"/>
          </a:xfrm>
          <a:prstGeom prst="rect">
            <a:avLst/>
          </a:prstGeom>
          <a:ln w="22225">
            <a:solidFill>
              <a:srgbClr val="004E7D"/>
            </a:solidFill>
          </a:ln>
        </p:spPr>
      </p:pic>
    </p:spTree>
    <p:extLst>
      <p:ext uri="{BB962C8B-B14F-4D97-AF65-F5344CB8AC3E}">
        <p14:creationId xmlns:p14="http://schemas.microsoft.com/office/powerpoint/2010/main" val="3088442741"/>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Clr>
                <a:srgbClr val="005B99"/>
              </a:buClr>
            </a:pPr>
            <a:r>
              <a:rPr lang="en-US" dirty="0">
                <a:latin typeface="Arial" panose="020B0604020202020204" pitchFamily="34" charset="0"/>
                <a:cs typeface="Arial" panose="020B0604020202020204" pitchFamily="34" charset="0"/>
              </a:rPr>
              <a:t>FPS sends results to colleges listed on the FAFSA</a:t>
            </a:r>
          </a:p>
          <a:p>
            <a:pPr>
              <a:buClr>
                <a:srgbClr val="005B99"/>
              </a:buClr>
            </a:pPr>
            <a:r>
              <a:rPr lang="en-US" dirty="0">
                <a:latin typeface="Arial" panose="020B0604020202020204" pitchFamily="34" charset="0"/>
                <a:cs typeface="Arial" panose="020B0604020202020204" pitchFamily="34" charset="0"/>
              </a:rPr>
              <a:t>College reviews ISIR and may request additional documentation</a:t>
            </a:r>
          </a:p>
        </p:txBody>
      </p:sp>
      <p:sp>
        <p:nvSpPr>
          <p:cNvPr id="2" name="Title 1"/>
          <p:cNvSpPr>
            <a:spLocks noGrp="1"/>
          </p:cNvSpPr>
          <p:nvPr>
            <p:ph type="title"/>
          </p:nvPr>
        </p:nvSpPr>
        <p:spPr/>
        <p:txBody>
          <a:bodyPr>
            <a:noAutofit/>
          </a:bodyPr>
          <a:lstStyle/>
          <a:p>
            <a:r>
              <a:rPr lang="en-US" dirty="0"/>
              <a:t>Institutional Student Information Record (ISIR)</a:t>
            </a:r>
          </a:p>
        </p:txBody>
      </p:sp>
      <p:sp>
        <p:nvSpPr>
          <p:cNvPr id="7" name="Rectangle 6">
            <a:extLst>
              <a:ext uri="{FF2B5EF4-FFF2-40B4-BE49-F238E27FC236}">
                <a16:creationId xmlns:a16="http://schemas.microsoft.com/office/drawing/2014/main" id="{1A6CC123-965D-94FC-E0C2-80F8A2198F1A}"/>
              </a:ext>
            </a:extLst>
          </p:cNvPr>
          <p:cNvSpPr/>
          <p:nvPr/>
        </p:nvSpPr>
        <p:spPr>
          <a:xfrm>
            <a:off x="838200" y="5486400"/>
            <a:ext cx="609600" cy="63029"/>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009768"/>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295400"/>
            <a:ext cx="8763000" cy="4525963"/>
          </a:xfrm>
        </p:spPr>
        <p:txBody>
          <a:bodyPr/>
          <a:lstStyle/>
          <a:p>
            <a:pPr marL="0" indent="0" eaLnBrk="1" hangingPunct="1">
              <a:lnSpc>
                <a:spcPct val="90000"/>
              </a:lnSpc>
              <a:buFontTx/>
              <a:buNone/>
              <a:tabLst>
                <a:tab pos="347663" algn="l"/>
              </a:tabLst>
            </a:pPr>
            <a:r>
              <a:rPr lang="en-US" dirty="0">
                <a:latin typeface="Arial" panose="020B0604020202020204" pitchFamily="34" charset="0"/>
                <a:cs typeface="Arial" panose="020B0604020202020204" pitchFamily="34" charset="0"/>
              </a:rPr>
              <a:t>If necessary, corrections to FAFSA data may be made by: </a:t>
            </a:r>
          </a:p>
          <a:p>
            <a:pPr marL="339725" indent="-339725" eaLnBrk="1" hangingPunct="1">
              <a:spcBef>
                <a:spcPts val="1800"/>
              </a:spcBef>
            </a:pPr>
            <a:r>
              <a:rPr lang="en-US" sz="2800" dirty="0">
                <a:latin typeface="Arial" panose="020B0604020202020204" pitchFamily="34" charset="0"/>
                <a:cs typeface="Arial" panose="020B0604020202020204" pitchFamily="34" charset="0"/>
              </a:rPr>
              <a:t>Using online FAFSA;</a:t>
            </a:r>
          </a:p>
          <a:p>
            <a:pPr marL="339725" indent="-339725" eaLnBrk="1" hangingPunct="1">
              <a:spcBef>
                <a:spcPts val="1800"/>
              </a:spcBef>
            </a:pPr>
            <a:r>
              <a:rPr lang="en-US" sz="2800" dirty="0">
                <a:latin typeface="Arial" panose="020B0604020202020204" pitchFamily="34" charset="0"/>
                <a:cs typeface="Arial" panose="020B0604020202020204" pitchFamily="34" charset="0"/>
              </a:rPr>
              <a:t>Updating paper FAFSA Submission Summary; or</a:t>
            </a:r>
          </a:p>
          <a:p>
            <a:pPr marL="339725" indent="-339725" eaLnBrk="1" hangingPunct="1">
              <a:spcBef>
                <a:spcPts val="1800"/>
              </a:spcBef>
            </a:pPr>
            <a:r>
              <a:rPr lang="en-US" sz="2800" dirty="0">
                <a:latin typeface="Arial" panose="020B0604020202020204" pitchFamily="34" charset="0"/>
                <a:cs typeface="Arial" panose="020B0604020202020204" pitchFamily="34" charset="0"/>
              </a:rPr>
              <a:t>Submitting documentation to college’s financial aid office.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fontScale="92500" lnSpcReduction="10000"/>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Different than unusual circumstances (dependency overrides) </a:t>
            </a:r>
          </a:p>
          <a:p>
            <a:pPr eaLnBrk="1" hangingPunct="1">
              <a:spcBef>
                <a:spcPts val="1800"/>
              </a:spcBef>
              <a:spcAft>
                <a:spcPts val="0"/>
              </a:spcAft>
            </a:pPr>
            <a:r>
              <a:rPr lang="en-US" dirty="0">
                <a:latin typeface="Arial" panose="020B0604020202020204" pitchFamily="34" charset="0"/>
                <a:cs typeface="Arial" panose="020B0604020202020204" pitchFamily="34" charset="0"/>
              </a:rPr>
              <a:t>Unique conditions exist that cannot be documented with the FAFSA, or circumstances have changed since filing</a:t>
            </a:r>
          </a:p>
          <a:p>
            <a:pPr eaLnBrk="1" hangingPunct="1">
              <a:spcBef>
                <a:spcPts val="1800"/>
              </a:spcBef>
              <a:spcAft>
                <a:spcPts val="0"/>
              </a:spcAft>
            </a:pPr>
            <a:r>
              <a:rPr lang="en-US" dirty="0">
                <a:latin typeface="Arial" panose="020B0604020202020204" pitchFamily="34" charset="0"/>
                <a:cs typeface="Arial" panose="020B0604020202020204" pitchFamily="34" charset="0"/>
              </a:rPr>
              <a:t>Student should contact institution’s financial aid office for more information</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276575" y="876191"/>
            <a:ext cx="8374009" cy="4949525"/>
            <a:chOff x="277887" y="-179353"/>
            <a:chExt cx="8569895" cy="5856935"/>
          </a:xfrm>
        </p:grpSpPr>
        <p:sp>
          <p:nvSpPr>
            <p:cNvPr id="10" name="Cloud Callout 9"/>
            <p:cNvSpPr/>
            <p:nvPr/>
          </p:nvSpPr>
          <p:spPr>
            <a:xfrm>
              <a:off x="6094511" y="-179353"/>
              <a:ext cx="2753271" cy="2057400"/>
            </a:xfrm>
            <a:prstGeom prst="cloudCallout">
              <a:avLst>
                <a:gd name="adj1" fmla="val -28056"/>
                <a:gd name="adj2" fmla="val 17872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Secondary school tuition</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556041" y="-131707"/>
              <a:ext cx="3883950" cy="1979394"/>
            </a:xfrm>
            <a:prstGeom prst="cloudCallout">
              <a:avLst>
                <a:gd name="adj1" fmla="val -9159"/>
                <a:gd name="adj2" fmla="val 19832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5" name="Cloud Callout 4"/>
            <p:cNvSpPr/>
            <p:nvPr/>
          </p:nvSpPr>
          <p:spPr>
            <a:xfrm>
              <a:off x="3104348" y="608756"/>
              <a:ext cx="3478570" cy="1828876"/>
            </a:xfrm>
            <a:prstGeom prst="cloudCallout">
              <a:avLst>
                <a:gd name="adj1" fmla="val 34511"/>
                <a:gd name="adj2" fmla="val 111757"/>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1783965"/>
              <a:ext cx="2570647" cy="1748292"/>
            </a:xfrm>
            <a:prstGeom prst="cloudCallout">
              <a:avLst>
                <a:gd name="adj1" fmla="val 32186"/>
                <a:gd name="adj2" fmla="val 133350"/>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 or income</a:t>
              </a:r>
            </a:p>
          </p:txBody>
        </p:sp>
        <p:sp>
          <p:nvSpPr>
            <p:cNvPr id="4" name="Cloud Callout 3"/>
            <p:cNvSpPr/>
            <p:nvPr/>
          </p:nvSpPr>
          <p:spPr>
            <a:xfrm>
              <a:off x="3816372" y="2210915"/>
              <a:ext cx="2638316" cy="955411"/>
            </a:xfrm>
            <a:prstGeom prst="cloudCallout">
              <a:avLst>
                <a:gd name="adj1" fmla="val -3156"/>
                <a:gd name="adj2" fmla="val 20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sp>
          <p:nvSpPr>
            <p:cNvPr id="6" name="Cloud Callout 5"/>
            <p:cNvSpPr/>
            <p:nvPr/>
          </p:nvSpPr>
          <p:spPr>
            <a:xfrm>
              <a:off x="277887" y="1538905"/>
              <a:ext cx="1883965" cy="2081276"/>
            </a:xfrm>
            <a:prstGeom prst="cloudCallout">
              <a:avLst>
                <a:gd name="adj1" fmla="val -25059"/>
                <a:gd name="adj2" fmla="val 130451"/>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5780488" y="2269571"/>
            <a:ext cx="2935199" cy="1738649"/>
          </a:xfrm>
          <a:prstGeom prst="cloudCallout">
            <a:avLst>
              <a:gd name="adj1" fmla="val 5084"/>
              <a:gd name="adj2" fmla="val 10993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en-US" sz="2000" dirty="0">
                <a:latin typeface="Arial" panose="020B0604020202020204" pitchFamily="34" charset="0"/>
                <a:cs typeface="Arial" panose="020B0604020202020204" pitchFamily="34" charset="0"/>
              </a:rPr>
              <a:t>Additional family members in college</a:t>
            </a:r>
          </a:p>
        </p:txBody>
      </p:sp>
    </p:spTree>
    <p:extLst>
      <p:ext uri="{BB962C8B-B14F-4D97-AF65-F5344CB8AC3E}">
        <p14:creationId xmlns:p14="http://schemas.microsoft.com/office/powerpoint/2010/main" val="2478246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ED74E4-3DFC-1B4F-B838-F9C19B5584FC}"/>
              </a:ext>
            </a:extLst>
          </p:cNvPr>
          <p:cNvSpPr>
            <a:spLocks noGrp="1"/>
          </p:cNvSpPr>
          <p:nvPr>
            <p:ph type="title"/>
          </p:nvPr>
        </p:nvSpPr>
        <p:spPr/>
        <p:txBody>
          <a:bodyPr/>
          <a:lstStyle/>
          <a:p>
            <a:r>
              <a:rPr lang="en-US" dirty="0"/>
              <a:t>College Goal Sunday</a:t>
            </a:r>
          </a:p>
        </p:txBody>
      </p:sp>
      <p:sp>
        <p:nvSpPr>
          <p:cNvPr id="7" name="Content Placeholder 6">
            <a:extLst>
              <a:ext uri="{FF2B5EF4-FFF2-40B4-BE49-F238E27FC236}">
                <a16:creationId xmlns:a16="http://schemas.microsoft.com/office/drawing/2014/main" id="{05C348BF-BDF8-2144-9CF9-1F59BDB33881}"/>
              </a:ext>
            </a:extLst>
          </p:cNvPr>
          <p:cNvSpPr>
            <a:spLocks noGrp="1"/>
          </p:cNvSpPr>
          <p:nvPr>
            <p:ph sz="half" idx="1"/>
          </p:nvPr>
        </p:nvSpPr>
        <p:spPr>
          <a:xfrm>
            <a:off x="227718" y="2042123"/>
            <a:ext cx="5201532" cy="3749077"/>
          </a:xfrm>
        </p:spPr>
        <p:txBody>
          <a:bodyPr>
            <a:normAutofit fontScale="92500"/>
          </a:bodyPr>
          <a:lstStyle/>
          <a:p>
            <a:pPr marL="0" indent="0">
              <a:buNone/>
            </a:pPr>
            <a:r>
              <a:rPr lang="en-US" b="1" dirty="0"/>
              <a:t>Date for 2024</a:t>
            </a:r>
          </a:p>
          <a:p>
            <a:pPr>
              <a:spcBef>
                <a:spcPts val="2250"/>
              </a:spcBef>
            </a:pPr>
            <a:r>
              <a:rPr lang="en-US" dirty="0"/>
              <a:t>February 25, 2024</a:t>
            </a:r>
          </a:p>
          <a:p>
            <a:pPr>
              <a:spcBef>
                <a:spcPts val="2100"/>
              </a:spcBef>
            </a:pPr>
            <a:r>
              <a:rPr lang="en-US" dirty="0"/>
              <a:t>Time: 2 – 4 pm (Local Time)</a:t>
            </a:r>
          </a:p>
          <a:p>
            <a:pPr marL="0" indent="0" algn="ctr">
              <a:spcBef>
                <a:spcPts val="2100"/>
              </a:spcBef>
              <a:buNone/>
            </a:pPr>
            <a:r>
              <a:rPr lang="en-US" dirty="0"/>
              <a:t>Celebrating over 30 years of helping Hoosier families file the FAFSA!</a:t>
            </a:r>
          </a:p>
          <a:p>
            <a:pPr marL="0" indent="0" algn="ctr">
              <a:spcBef>
                <a:spcPts val="2100"/>
              </a:spcBef>
              <a:buNone/>
            </a:pPr>
            <a:r>
              <a:rPr lang="en-US" b="1" dirty="0">
                <a:solidFill>
                  <a:srgbClr val="C00000"/>
                </a:solidFill>
              </a:rPr>
              <a:t>CollegeGoalSunday.org</a:t>
            </a:r>
          </a:p>
        </p:txBody>
      </p:sp>
      <p:pic>
        <p:nvPicPr>
          <p:cNvPr id="10" name="Content Placeholder 9">
            <a:extLst>
              <a:ext uri="{FF2B5EF4-FFF2-40B4-BE49-F238E27FC236}">
                <a16:creationId xmlns:a16="http://schemas.microsoft.com/office/drawing/2014/main" id="{A5C002E3-02AC-4E46-975C-1D2C9D7A796A}"/>
              </a:ext>
            </a:extLst>
          </p:cNvPr>
          <p:cNvPicPr>
            <a:picLocks noGrp="1" noChangeAspect="1"/>
          </p:cNvPicPr>
          <p:nvPr>
            <p:ph sz="half" idx="2"/>
          </p:nvPr>
        </p:nvPicPr>
        <p:blipFill>
          <a:blip r:embed="rId3"/>
          <a:stretch>
            <a:fillRect/>
          </a:stretch>
        </p:blipFill>
        <p:spPr>
          <a:xfrm>
            <a:off x="5621415" y="2041922"/>
            <a:ext cx="2301720" cy="3448050"/>
          </a:xfrm>
        </p:spPr>
      </p:pic>
      <p:sp>
        <p:nvSpPr>
          <p:cNvPr id="5" name="Slide Number Placeholder 4">
            <a:extLst>
              <a:ext uri="{FF2B5EF4-FFF2-40B4-BE49-F238E27FC236}">
                <a16:creationId xmlns:a16="http://schemas.microsoft.com/office/drawing/2014/main" id="{F02C9D47-ADBF-B54E-9E1E-D3563590E299}"/>
              </a:ext>
            </a:extLst>
          </p:cNvPr>
          <p:cNvSpPr>
            <a:spLocks noGrp="1"/>
          </p:cNvSpPr>
          <p:nvPr>
            <p:ph type="sldNum" sz="quarter" idx="12"/>
          </p:nvPr>
        </p:nvSpPr>
        <p:spPr/>
        <p:txBody>
          <a:bodyPr/>
          <a:lstStyle/>
          <a:p>
            <a:fld id="{DAF54E08-83A7-0B42-9751-742E0DC3DCF6}" type="slidenum">
              <a:rPr lang="en-US" smtClean="0"/>
              <a:t>58</a:t>
            </a:fld>
            <a:endParaRPr lang="en-US" dirty="0"/>
          </a:p>
        </p:txBody>
      </p:sp>
      <p:sp>
        <p:nvSpPr>
          <p:cNvPr id="4" name="Footer Placeholder 3">
            <a:extLst>
              <a:ext uri="{FF2B5EF4-FFF2-40B4-BE49-F238E27FC236}">
                <a16:creationId xmlns:a16="http://schemas.microsoft.com/office/drawing/2014/main" id="{DD553FA9-8579-074E-9094-BACA221C4747}"/>
              </a:ext>
            </a:extLst>
          </p:cNvPr>
          <p:cNvSpPr>
            <a:spLocks noGrp="1"/>
          </p:cNvSpPr>
          <p:nvPr>
            <p:ph type="ftr" sz="quarter" idx="11"/>
          </p:nvPr>
        </p:nvSpPr>
        <p:spPr>
          <a:xfrm>
            <a:off x="6238876" y="5622828"/>
            <a:ext cx="1860096" cy="273844"/>
          </a:xfrm>
        </p:spPr>
        <p:txBody>
          <a:bodyPr/>
          <a:lstStyle/>
          <a:p>
            <a:pPr algn="r"/>
            <a:r>
              <a:rPr lang="en-US" dirty="0"/>
              <a:t>ISFAA.org</a:t>
            </a:r>
          </a:p>
        </p:txBody>
      </p:sp>
    </p:spTree>
    <p:extLst>
      <p:ext uri="{BB962C8B-B14F-4D97-AF65-F5344CB8AC3E}">
        <p14:creationId xmlns:p14="http://schemas.microsoft.com/office/powerpoint/2010/main" val="3082418428"/>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6858000"/>
          </a:xfrm>
          <a:prstGeom prst="rect">
            <a:avLst/>
          </a:prstGeom>
          <a:solidFill>
            <a:srgbClr val="005B99"/>
          </a:solidFill>
          <a:ln w="9525">
            <a:solidFill>
              <a:schemeClr val="tx1"/>
            </a:solidFill>
            <a:miter lim="800000"/>
            <a:headEnd/>
            <a:tailEnd/>
          </a:ln>
        </p:spPr>
        <p:txBody>
          <a:bodyPr wrap="none" anchor="ctr"/>
          <a:lstStyle/>
          <a:p>
            <a:endParaRPr lang="en-US" dirty="0">
              <a:solidFill>
                <a:srgbClr val="005B99"/>
              </a:solidFill>
            </a:endParaRPr>
          </a:p>
        </p:txBody>
      </p:sp>
      <p:pic>
        <p:nvPicPr>
          <p:cNvPr id="5" name="Picture 4" descr="nasfaa_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578" y="2603500"/>
            <a:ext cx="6419022" cy="1587500"/>
          </a:xfrm>
          <a:prstGeom prst="rect">
            <a:avLst/>
          </a:prstGeom>
        </p:spPr>
      </p:pic>
    </p:spTree>
    <p:extLst>
      <p:ext uri="{BB962C8B-B14F-4D97-AF65-F5344CB8AC3E}">
        <p14:creationId xmlns:p14="http://schemas.microsoft.com/office/powerpoint/2010/main" val="36332105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547794" y="1620645"/>
            <a:ext cx="3349558" cy="4255165"/>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DE7E26"/>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Arial" charset="0"/>
                <a:ea typeface="Arial" charset="0"/>
                <a:cs typeface="Arial" charset="0"/>
              </a:rPr>
              <a:t>Number resulting from the evaluation of a student’s      (and family’s) approximate financial resources </a:t>
            </a:r>
            <a:r>
              <a:rPr lang="en-US" sz="2400" b="1" dirty="0">
                <a:latin typeface="Arial" charset="0"/>
                <a:ea typeface="Arial" charset="0"/>
                <a:cs typeface="Arial" charset="0"/>
              </a:rPr>
              <a:t>for a </a:t>
            </a:r>
            <a:r>
              <a:rPr lang="en-US" sz="2400" b="1" kern="1200" dirty="0">
                <a:latin typeface="Arial" charset="0"/>
                <a:ea typeface="Arial" charset="0"/>
                <a:cs typeface="Arial" charset="0"/>
              </a:rPr>
              <a:t>student’s postsecondary education</a:t>
            </a:r>
          </a:p>
        </p:txBody>
      </p:sp>
      <p:sp>
        <p:nvSpPr>
          <p:cNvPr id="13" name="Freeform 12"/>
          <p:cNvSpPr/>
          <p:nvPr/>
        </p:nvSpPr>
        <p:spPr>
          <a:xfrm>
            <a:off x="5181600" y="1620645"/>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4E7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p:txBody>
      </p:sp>
      <p:sp>
        <p:nvSpPr>
          <p:cNvPr id="14" name="Freeform 13"/>
          <p:cNvSpPr/>
          <p:nvPr/>
        </p:nvSpPr>
        <p:spPr>
          <a:xfrm>
            <a:off x="5181600" y="404701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B94197"/>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Parent contribution</a:t>
            </a:r>
          </a:p>
          <a:p>
            <a:pPr algn="ctr" defTabSz="1022350">
              <a:lnSpc>
                <a:spcPct val="90000"/>
              </a:lnSpc>
              <a:spcBef>
                <a:spcPct val="0"/>
              </a:spcBef>
              <a:spcAft>
                <a:spcPct val="35000"/>
              </a:spcAft>
            </a:pPr>
            <a:r>
              <a:rPr lang="en-US" sz="2400" dirty="0">
                <a:latin typeface="Arial" charset="0"/>
                <a:ea typeface="Arial" charset="0"/>
                <a:cs typeface="Arial" charset="0"/>
              </a:rPr>
              <a:t> </a:t>
            </a:r>
            <a:r>
              <a:rPr lang="en-US" sz="2000" dirty="0">
                <a:latin typeface="Arial" charset="0"/>
                <a:ea typeface="Arial" charset="0"/>
                <a:cs typeface="Arial" charset="0"/>
              </a:rPr>
              <a:t>(for dependent students)</a:t>
            </a:r>
            <a:endParaRPr lang="en-US" sz="2400" dirty="0">
              <a:latin typeface="Arial" charset="0"/>
              <a:ea typeface="Arial" charset="0"/>
              <a:cs typeface="Arial" charset="0"/>
            </a:endParaRPr>
          </a:p>
        </p:txBody>
      </p:sp>
      <p:sp>
        <p:nvSpPr>
          <p:cNvPr id="2" name="Left Brace 1"/>
          <p:cNvSpPr/>
          <p:nvPr/>
        </p:nvSpPr>
        <p:spPr>
          <a:xfrm>
            <a:off x="4267200" y="2529027"/>
            <a:ext cx="457200" cy="2438400"/>
          </a:xfrm>
          <a:prstGeom prst="leftBrace">
            <a:avLst/>
          </a:prstGeom>
          <a:ln w="38100">
            <a:solidFill>
              <a:srgbClr val="005B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sp>
        <p:nvSpPr>
          <p:cNvPr id="8" name="Rectangle 2">
            <a:extLst>
              <a:ext uri="{FF2B5EF4-FFF2-40B4-BE49-F238E27FC236}">
                <a16:creationId xmlns:a16="http://schemas.microsoft.com/office/drawing/2014/main" id="{A6465BB8-DF46-44E7-B0C0-6B606367070C}"/>
              </a:ext>
            </a:extLst>
          </p:cNvPr>
          <p:cNvSpPr txBox="1">
            <a:spLocks noChangeArrowheads="1"/>
          </p:cNvSpPr>
          <p:nvPr/>
        </p:nvSpPr>
        <p:spPr>
          <a:xfrm>
            <a:off x="152400" y="0"/>
            <a:ext cx="8915400" cy="1143000"/>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What Is Student Aid Index (SAI)?</a:t>
            </a:r>
          </a:p>
        </p:txBody>
      </p:sp>
    </p:spTree>
    <p:extLst>
      <p:ext uri="{BB962C8B-B14F-4D97-AF65-F5344CB8AC3E}">
        <p14:creationId xmlns:p14="http://schemas.microsoft.com/office/powerpoint/2010/main" val="198980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4085838525"/>
              </p:ext>
            </p:extLst>
          </p:nvPr>
        </p:nvGraphicFramePr>
        <p:xfrm>
          <a:off x="1485900" y="1943100"/>
          <a:ext cx="6172200" cy="2971800"/>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6172200">
                  <a:extLst>
                    <a:ext uri="{9D8B030D-6E8A-4147-A177-3AD203B41FA5}">
                      <a16:colId xmlns:a16="http://schemas.microsoft.com/office/drawing/2014/main" val="20000"/>
                    </a:ext>
                  </a:extLst>
                </a:gridCol>
              </a:tblGrid>
              <a:tr h="2971800">
                <a:tc>
                  <a:txBody>
                    <a:bodyPr/>
                    <a:lstStyle/>
                    <a:p>
                      <a:pPr marL="0" marR="0" algn="l">
                        <a:lnSpc>
                          <a:spcPct val="140000"/>
                        </a:lnSpc>
                        <a:spcBef>
                          <a:spcPts val="1200"/>
                        </a:spcBef>
                        <a:spcAft>
                          <a:spcPts val="0"/>
                        </a:spcAft>
                        <a:tabLst>
                          <a:tab pos="568325" algn="l"/>
                        </a:tabLst>
                      </a:pPr>
                      <a:r>
                        <a:rPr lang="en-US" sz="2400" dirty="0">
                          <a:effectLst/>
                          <a:latin typeface="Arial" charset="0"/>
                          <a:ea typeface="Arial" charset="0"/>
                          <a:cs typeface="Arial" charset="0"/>
                        </a:rPr>
                        <a:t>	</a:t>
                      </a:r>
                      <a:r>
                        <a:rPr lang="en-US" sz="3200" dirty="0">
                          <a:effectLst/>
                          <a:latin typeface="Arial" charset="0"/>
                          <a:ea typeface="Arial" charset="0"/>
                          <a:cs typeface="Arial" charset="0"/>
                        </a:rPr>
                        <a:t>Cost of attendance (COA)</a:t>
                      </a:r>
                      <a:endParaRPr lang="en-US" sz="3600" dirty="0">
                        <a:effectLst/>
                        <a:latin typeface="Arial" charset="0"/>
                        <a:ea typeface="Arial" charset="0"/>
                        <a:cs typeface="Arial" charset="0"/>
                      </a:endParaRPr>
                    </a:p>
                    <a:p>
                      <a:pPr marL="0" marR="0" algn="l">
                        <a:lnSpc>
                          <a:spcPct val="140000"/>
                        </a:lnSpc>
                        <a:spcBef>
                          <a:spcPts val="0"/>
                        </a:spcBef>
                        <a:spcAft>
                          <a:spcPts val="0"/>
                        </a:spcAft>
                        <a:tabLst>
                          <a:tab pos="568325" algn="l"/>
                        </a:tabLst>
                      </a:pPr>
                      <a:r>
                        <a:rPr lang="en-US" sz="3200" dirty="0">
                          <a:effectLst/>
                          <a:latin typeface="Arial" charset="0"/>
                          <a:ea typeface="Arial" charset="0"/>
                          <a:cs typeface="Arial" charset="0"/>
                        </a:rPr>
                        <a:t>  – 	</a:t>
                      </a:r>
                      <a:r>
                        <a:rPr lang="en-US" sz="3200" u="none" dirty="0">
                          <a:effectLst/>
                          <a:latin typeface="Arial" charset="0"/>
                          <a:ea typeface="Arial" charset="0"/>
                          <a:cs typeface="Arial" charset="0"/>
                        </a:rPr>
                        <a:t>Student aid index (SAI)</a:t>
                      </a:r>
                      <a:endParaRPr lang="en-US" sz="3600" u="none" dirty="0">
                        <a:effectLst/>
                        <a:latin typeface="Arial" charset="0"/>
                        <a:ea typeface="Arial" charset="0"/>
                        <a:cs typeface="Arial" charset="0"/>
                      </a:endParaRPr>
                    </a:p>
                    <a:p>
                      <a:pPr marL="0" marR="0" algn="l">
                        <a:lnSpc>
                          <a:spcPct val="140000"/>
                        </a:lnSpc>
                        <a:spcBef>
                          <a:spcPts val="600"/>
                        </a:spcBef>
                        <a:spcAft>
                          <a:spcPts val="600"/>
                        </a:spcAft>
                        <a:tabLst>
                          <a:tab pos="568325" algn="l"/>
                        </a:tabLst>
                      </a:pPr>
                      <a:r>
                        <a:rPr lang="en-US" sz="3200" dirty="0">
                          <a:effectLst/>
                          <a:latin typeface="Arial" charset="0"/>
                          <a:ea typeface="Arial" charset="0"/>
                          <a:cs typeface="Arial" charset="0"/>
                        </a:rPr>
                        <a:t>  =	Financial need</a:t>
                      </a:r>
                      <a:endParaRPr lang="en-US" sz="3600" dirty="0">
                        <a:effectLst/>
                        <a:latin typeface="Arial" charset="0"/>
                        <a:ea typeface="Arial" charset="0"/>
                        <a:cs typeface="Arial" charset="0"/>
                      </a:endParaRPr>
                    </a:p>
                  </a:txBody>
                  <a:tcPr marL="68580" marR="68580" marT="0" marB="0" anchor="ctr">
                    <a:solidFill>
                      <a:srgbClr val="004E7D"/>
                    </a:solidFill>
                  </a:tcPr>
                </a:tc>
                <a:extLst>
                  <a:ext uri="{0D108BD9-81ED-4DB2-BD59-A6C34878D82A}">
                    <a16:rowId xmlns:a16="http://schemas.microsoft.com/office/drawing/2014/main" val="10000"/>
                  </a:ext>
                </a:extLst>
              </a:tr>
            </a:tbl>
          </a:graphicData>
        </a:graphic>
      </p:graphicFrame>
      <p:cxnSp>
        <p:nvCxnSpPr>
          <p:cNvPr id="7" name="Straight Connector 6"/>
          <p:cNvCxnSpPr>
            <a:cxnSpLocks/>
          </p:cNvCxnSpPr>
          <p:nvPr/>
        </p:nvCxnSpPr>
        <p:spPr>
          <a:xfrm>
            <a:off x="838200" y="3810000"/>
            <a:ext cx="7467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BD0CBDF2-E40C-4F34-9137-8F40CEBE67CA}"/>
              </a:ext>
            </a:extLst>
          </p:cNvPr>
          <p:cNvSpPr txBox="1">
            <a:spLocks noChangeArrowheads="1"/>
          </p:cNvSpPr>
          <p:nvPr/>
        </p:nvSpPr>
        <p:spPr>
          <a:xfrm>
            <a:off x="152400" y="0"/>
            <a:ext cx="8839200" cy="1219200"/>
          </a:xfrm>
          <a:prstGeom prst="rect">
            <a:avLst/>
          </a:prstGeom>
        </p:spPr>
        <p:txBody>
          <a:bodyPr anchor="ct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What Is Financial Need?</a:t>
            </a:r>
          </a:p>
        </p:txBody>
      </p:sp>
    </p:spTree>
    <p:extLst>
      <p:ext uri="{BB962C8B-B14F-4D97-AF65-F5344CB8AC3E}">
        <p14:creationId xmlns:p14="http://schemas.microsoft.com/office/powerpoint/2010/main" val="269301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a:t>Categories of Financial Aid</a:t>
            </a:r>
          </a:p>
        </p:txBody>
      </p:sp>
      <p:sp>
        <p:nvSpPr>
          <p:cNvPr id="2" name="Flowchart: Magnetic Disk 1">
            <a:extLst>
              <a:ext uri="{FF2B5EF4-FFF2-40B4-BE49-F238E27FC236}">
                <a16:creationId xmlns:a16="http://schemas.microsoft.com/office/drawing/2014/main" id="{5F500A2C-4B26-425A-B4E3-FDEAB5C3572F}"/>
              </a:ext>
            </a:extLst>
          </p:cNvPr>
          <p:cNvSpPr/>
          <p:nvPr/>
        </p:nvSpPr>
        <p:spPr>
          <a:xfrm>
            <a:off x="1447800" y="1981200"/>
            <a:ext cx="2667000" cy="3314700"/>
          </a:xfrm>
          <a:prstGeom prst="flowChartMagneticDisk">
            <a:avLst/>
          </a:prstGeom>
          <a:solidFill>
            <a:srgbClr val="004E7D"/>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Need-based aid</a:t>
            </a:r>
          </a:p>
        </p:txBody>
      </p:sp>
      <p:sp>
        <p:nvSpPr>
          <p:cNvPr id="5" name="Flowchart: Magnetic Disk 4">
            <a:extLst>
              <a:ext uri="{FF2B5EF4-FFF2-40B4-BE49-F238E27FC236}">
                <a16:creationId xmlns:a16="http://schemas.microsoft.com/office/drawing/2014/main" id="{CBB6264D-DBEC-4CB1-9D0B-D0BE0EF3CAFC}"/>
              </a:ext>
            </a:extLst>
          </p:cNvPr>
          <p:cNvSpPr/>
          <p:nvPr/>
        </p:nvSpPr>
        <p:spPr>
          <a:xfrm>
            <a:off x="4953000" y="1981200"/>
            <a:ext cx="2667000" cy="3314700"/>
          </a:xfrm>
          <a:prstGeom prst="flowChartMagneticDisk">
            <a:avLst/>
          </a:prstGeom>
          <a:solidFill>
            <a:srgbClr val="6DBE4B"/>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Non-need-based aid</a:t>
            </a:r>
          </a:p>
        </p:txBody>
      </p:sp>
    </p:spTree>
    <p:extLst>
      <p:ext uri="{BB962C8B-B14F-4D97-AF65-F5344CB8AC3E}">
        <p14:creationId xmlns:p14="http://schemas.microsoft.com/office/powerpoint/2010/main" val="45865634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B9C-4FFE-28D6-38F1-102FBD9FEAEA}"/>
              </a:ext>
            </a:extLst>
          </p:cNvPr>
          <p:cNvSpPr>
            <a:spLocks noGrp="1"/>
          </p:cNvSpPr>
          <p:nvPr>
            <p:ph type="title"/>
          </p:nvPr>
        </p:nvSpPr>
        <p:spPr/>
        <p:txBody>
          <a:bodyPr/>
          <a:lstStyle/>
          <a:p>
            <a:r>
              <a:rPr lang="en-US" dirty="0"/>
              <a:t>Types of Financial Aid</a:t>
            </a:r>
          </a:p>
        </p:txBody>
      </p:sp>
      <p:graphicFrame>
        <p:nvGraphicFramePr>
          <p:cNvPr id="3" name="Diagram 2">
            <a:extLst>
              <a:ext uri="{FF2B5EF4-FFF2-40B4-BE49-F238E27FC236}">
                <a16:creationId xmlns:a16="http://schemas.microsoft.com/office/drawing/2014/main" id="{296811D8-F358-E76E-D2E8-21BEC5BE60C5}"/>
              </a:ext>
            </a:extLst>
          </p:cNvPr>
          <p:cNvGraphicFramePr/>
          <p:nvPr>
            <p:extLst>
              <p:ext uri="{D42A27DB-BD31-4B8C-83A1-F6EECF244321}">
                <p14:modId xmlns:p14="http://schemas.microsoft.com/office/powerpoint/2010/main" val="3845338772"/>
              </p:ext>
            </p:extLst>
          </p:nvPr>
        </p:nvGraphicFramePr>
        <p:xfrm>
          <a:off x="533400" y="685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Brace 1">
            <a:extLst>
              <a:ext uri="{FF2B5EF4-FFF2-40B4-BE49-F238E27FC236}">
                <a16:creationId xmlns:a16="http://schemas.microsoft.com/office/drawing/2014/main" id="{1DAFDBE9-83A3-68EB-B2F6-67DF63CA90F1}"/>
              </a:ext>
            </a:extLst>
          </p:cNvPr>
          <p:cNvSpPr>
            <a:spLocks/>
          </p:cNvSpPr>
          <p:nvPr/>
        </p:nvSpPr>
        <p:spPr bwMode="auto">
          <a:xfrm>
            <a:off x="6705600" y="2697777"/>
            <a:ext cx="685800" cy="1755648"/>
          </a:xfrm>
          <a:prstGeom prst="rightBrace">
            <a:avLst>
              <a:gd name="adj1" fmla="val 8336"/>
              <a:gd name="adj2" fmla="val 50000"/>
            </a:avLst>
          </a:prstGeom>
          <a:noFill/>
          <a:ln w="22225" algn="ctr">
            <a:solidFill>
              <a:schemeClr val="tx1"/>
            </a:solidFill>
            <a:round/>
            <a:headEnd/>
            <a:tailEnd/>
          </a:ln>
        </p:spPr>
        <p:txBody>
          <a:bodyPr/>
          <a:lstStyle/>
          <a:p>
            <a:endParaRPr lang="en-US" dirty="0"/>
          </a:p>
        </p:txBody>
      </p:sp>
      <p:sp>
        <p:nvSpPr>
          <p:cNvPr id="5" name="Right Brace 1">
            <a:extLst>
              <a:ext uri="{FF2B5EF4-FFF2-40B4-BE49-F238E27FC236}">
                <a16:creationId xmlns:a16="http://schemas.microsoft.com/office/drawing/2014/main" id="{49A68981-8FC9-AD48-E817-1620110A265B}"/>
              </a:ext>
            </a:extLst>
          </p:cNvPr>
          <p:cNvSpPr>
            <a:spLocks/>
          </p:cNvSpPr>
          <p:nvPr/>
        </p:nvSpPr>
        <p:spPr bwMode="auto">
          <a:xfrm flipH="1">
            <a:off x="1600200" y="2697777"/>
            <a:ext cx="685800" cy="1752600"/>
          </a:xfrm>
          <a:prstGeom prst="rightBrace">
            <a:avLst>
              <a:gd name="adj1" fmla="val 8336"/>
              <a:gd name="adj2" fmla="val 49547"/>
            </a:avLst>
          </a:prstGeom>
          <a:noFill/>
          <a:ln w="22225" algn="ctr">
            <a:solidFill>
              <a:schemeClr val="tx1"/>
            </a:solidFill>
            <a:round/>
            <a:headEnd/>
            <a:tailEnd/>
          </a:ln>
        </p:spPr>
        <p:txBody>
          <a:bodyPr/>
          <a:lstStyle/>
          <a:p>
            <a:endParaRPr lang="en-US" dirty="0"/>
          </a:p>
        </p:txBody>
      </p:sp>
      <p:sp>
        <p:nvSpPr>
          <p:cNvPr id="6" name="TextBox 5">
            <a:extLst>
              <a:ext uri="{FF2B5EF4-FFF2-40B4-BE49-F238E27FC236}">
                <a16:creationId xmlns:a16="http://schemas.microsoft.com/office/drawing/2014/main" id="{25EF092A-0E8D-DDA9-BDFE-CE31D0541BDA}"/>
              </a:ext>
            </a:extLst>
          </p:cNvPr>
          <p:cNvSpPr txBox="1"/>
          <p:nvPr/>
        </p:nvSpPr>
        <p:spPr>
          <a:xfrm>
            <a:off x="7372350" y="3343244"/>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7" name="TextBox 6">
            <a:extLst>
              <a:ext uri="{FF2B5EF4-FFF2-40B4-BE49-F238E27FC236}">
                <a16:creationId xmlns:a16="http://schemas.microsoft.com/office/drawing/2014/main" id="{006B15C2-F455-2D8E-1A25-B72EC23A1039}"/>
              </a:ext>
            </a:extLst>
          </p:cNvPr>
          <p:cNvSpPr txBox="1"/>
          <p:nvPr/>
        </p:nvSpPr>
        <p:spPr>
          <a:xfrm>
            <a:off x="100445" y="3089701"/>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Tree>
    <p:extLst>
      <p:ext uri="{BB962C8B-B14F-4D97-AF65-F5344CB8AC3E}">
        <p14:creationId xmlns:p14="http://schemas.microsoft.com/office/powerpoint/2010/main" val="46108871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67583</TotalTime>
  <Words>3058</Words>
  <Application>Microsoft Office PowerPoint</Application>
  <PresentationFormat>On-screen Show (4:3)</PresentationFormat>
  <Paragraphs>414</Paragraphs>
  <Slides>59</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59</vt:i4>
      </vt:variant>
    </vt:vector>
  </HeadingPairs>
  <TitlesOfParts>
    <vt:vector size="69" baseType="lpstr">
      <vt:lpstr>Arial</vt:lpstr>
      <vt:lpstr>Calibri</vt:lpstr>
      <vt:lpstr>Cambria</vt:lpstr>
      <vt:lpstr>Lucida Grande</vt:lpstr>
      <vt:lpstr>System Font Regular</vt:lpstr>
      <vt:lpstr>Verdana</vt:lpstr>
      <vt:lpstr>Wingdings</vt:lpstr>
      <vt:lpstr>Zapf Dingbats</vt:lpstr>
      <vt:lpstr>Office Theme</vt:lpstr>
      <vt:lpstr>1_Office Theme</vt:lpstr>
      <vt:lpstr>PowerPoint Presentation</vt:lpstr>
      <vt:lpstr>Topics We Will Discuss</vt:lpstr>
      <vt:lpstr>What Is Financial Aid?</vt:lpstr>
      <vt:lpstr>PowerPoint Presentation</vt:lpstr>
      <vt:lpstr>EFC to SAI</vt:lpstr>
      <vt:lpstr>PowerPoint Presentation</vt:lpstr>
      <vt:lpstr>PowerPoint Presentation</vt:lpstr>
      <vt:lpstr>Categories of Financial Aid</vt:lpstr>
      <vt:lpstr>Types of Financial Aid</vt:lpstr>
      <vt:lpstr>Sources of Financial Aid</vt:lpstr>
      <vt:lpstr>Federal Government</vt:lpstr>
      <vt:lpstr>Federal Student Aid Programs</vt:lpstr>
      <vt:lpstr>States</vt:lpstr>
      <vt:lpstr>April 15th FAFSA Deadline </vt:lpstr>
      <vt:lpstr>Colleges and Universities</vt:lpstr>
      <vt:lpstr>Private Sources</vt:lpstr>
      <vt:lpstr>Employers</vt:lpstr>
      <vt:lpstr>Federal Student Aid Estimator</vt:lpstr>
      <vt:lpstr>Free Application for Federal Student Aid (FAFSA®)</vt:lpstr>
      <vt:lpstr>Free Application for Federal Student Aid (FAFSA®)</vt:lpstr>
      <vt:lpstr>Free Application for Federal Student Aid (FAFSA®)</vt:lpstr>
      <vt:lpstr>Account Username and Password (FSA ID)</vt:lpstr>
      <vt:lpstr>FSA ID Required</vt:lpstr>
      <vt:lpstr>FSA ID  2-Step Verification</vt:lpstr>
      <vt:lpstr>IRS DRT to FADDX</vt:lpstr>
      <vt:lpstr>Consent is REQUIRED</vt:lpstr>
      <vt:lpstr>Online FAFSA</vt:lpstr>
      <vt:lpstr>Online FAFSA</vt:lpstr>
      <vt:lpstr>FAFSA Contributors</vt:lpstr>
      <vt:lpstr>Who is the Parent?</vt:lpstr>
      <vt:lpstr>Student Information</vt:lpstr>
      <vt:lpstr>Student Dependency Status</vt:lpstr>
      <vt:lpstr>Provisional Independent Status</vt:lpstr>
      <vt:lpstr>Unusual Circumstances </vt:lpstr>
      <vt:lpstr>Student Invites Parents to FAFSA</vt:lpstr>
      <vt:lpstr>Student Information</vt:lpstr>
      <vt:lpstr>Student Financial Information </vt:lpstr>
      <vt:lpstr>Student Section Completion</vt:lpstr>
      <vt:lpstr>Sample Invitation Email</vt:lpstr>
      <vt:lpstr>Parent Status Screen</vt:lpstr>
      <vt:lpstr>Parent Information </vt:lpstr>
      <vt:lpstr>FADDX &amp; Contributors</vt:lpstr>
      <vt:lpstr>FADDX &amp; Contributors</vt:lpstr>
      <vt:lpstr>Family Size</vt:lpstr>
      <vt:lpstr>Number in College</vt:lpstr>
      <vt:lpstr>Parent Financial Information</vt:lpstr>
      <vt:lpstr>Parent Section Completion</vt:lpstr>
      <vt:lpstr>Miscellaneous Notes</vt:lpstr>
      <vt:lpstr>Student Confirmation Page Sample</vt:lpstr>
      <vt:lpstr>Miscellaneous Notes</vt:lpstr>
      <vt:lpstr>Other Considerations</vt:lpstr>
      <vt:lpstr>FAFSA Processing Results</vt:lpstr>
      <vt:lpstr>FAFSA Submission Summary</vt:lpstr>
      <vt:lpstr>Institutional Student Information Record (ISIR)</vt:lpstr>
      <vt:lpstr>Making Corrections</vt:lpstr>
      <vt:lpstr>Special Circumstances</vt:lpstr>
      <vt:lpstr>PowerPoint Presentation</vt:lpstr>
      <vt:lpstr>College Goal Sunday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NASFAA's What You Need to Know About Financial Aid Slideshow Handout</dc:title>
  <dc:creator>National Association of Student Financial Aid Administrators</dc:creator>
  <cp:lastModifiedBy>Ashley Kline</cp:lastModifiedBy>
  <cp:revision>422</cp:revision>
  <cp:lastPrinted>2023-10-03T22:41:19Z</cp:lastPrinted>
  <dcterms:created xsi:type="dcterms:W3CDTF">2013-09-17T18:31:42Z</dcterms:created>
  <dcterms:modified xsi:type="dcterms:W3CDTF">2023-12-01T15:42:56Z</dcterms:modified>
</cp:coreProperties>
</file>